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p:scale>
          <a:sx n="75" d="100"/>
          <a:sy n="75" d="100"/>
        </p:scale>
        <p:origin x="1434" y="93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5/16/2022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jpeg>
</file>

<file path=ppt/media/image39.png>
</file>

<file path=ppt/media/image4.jpeg>
</file>

<file path=ppt/media/image40.png>
</file>

<file path=ppt/media/image41.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5/16/2022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Richard J. Ollio</a:t>
            </a:r>
          </a:p>
          <a:p>
            <a:r>
              <a:rPr lang="en-US" dirty="0">
                <a:solidFill>
                  <a:schemeClr val="bg2"/>
                </a:solidFill>
                <a:latin typeface="Abadi" panose="020B0604020104020204" pitchFamily="34" charset="0"/>
                <a:ea typeface="SF Pro" pitchFamily="2" charset="0"/>
                <a:cs typeface="SF Pro" pitchFamily="2" charset="0"/>
              </a:rPr>
              <a:t>4/21/2022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33298" y="1610558"/>
            <a:ext cx="4756145" cy="5247442"/>
          </a:xfrm>
          <a:prstGeom prst="rect">
            <a:avLst/>
          </a:prstGeom>
        </p:spPr>
        <p:txBody>
          <a:bodyPr/>
          <a:lstStyle/>
          <a:p>
            <a:pPr>
              <a:lnSpc>
                <a:spcPct val="120000"/>
              </a:lnSpc>
              <a:spcBef>
                <a:spcPts val="1400"/>
              </a:spcBef>
            </a:pPr>
            <a:r>
              <a:rPr lang="en-US" sz="1200" dirty="0">
                <a:latin typeface="Abadi"/>
              </a:rPr>
              <a:t>Data collection methodology:</a:t>
            </a:r>
          </a:p>
          <a:p>
            <a:pPr lvl="1">
              <a:lnSpc>
                <a:spcPct val="120000"/>
              </a:lnSpc>
              <a:spcBef>
                <a:spcPts val="1400"/>
              </a:spcBef>
            </a:pPr>
            <a:r>
              <a:rPr lang="en-US" sz="1200" dirty="0">
                <a:latin typeface="Abadi"/>
              </a:rPr>
              <a:t>Data was collection by </a:t>
            </a:r>
            <a:r>
              <a:rPr lang="en-US" sz="1200" dirty="0" err="1">
                <a:latin typeface="Abadi"/>
              </a:rPr>
              <a:t>webscaping</a:t>
            </a:r>
            <a:r>
              <a:rPr lang="en-US" sz="1200" dirty="0">
                <a:latin typeface="Abadi"/>
              </a:rPr>
              <a:t> spacexdata.com using an API call. </a:t>
            </a:r>
          </a:p>
          <a:p>
            <a:pPr>
              <a:lnSpc>
                <a:spcPct val="120000"/>
              </a:lnSpc>
              <a:spcBef>
                <a:spcPts val="1400"/>
              </a:spcBef>
            </a:pPr>
            <a:r>
              <a:rPr lang="en-US" sz="1200" dirty="0">
                <a:latin typeface="Abadi"/>
              </a:rPr>
              <a:t>Perform data wrangling</a:t>
            </a:r>
          </a:p>
          <a:p>
            <a:pPr lvl="1">
              <a:lnSpc>
                <a:spcPct val="120000"/>
              </a:lnSpc>
              <a:spcBef>
                <a:spcPts val="1400"/>
              </a:spcBef>
            </a:pPr>
            <a:r>
              <a:rPr lang="en-US" sz="1200" dirty="0">
                <a:latin typeface="Abadi"/>
              </a:rPr>
              <a:t>Data was standardized by dealing with missing values in the data set and by making sure that values were in the correct data type.</a:t>
            </a:r>
          </a:p>
          <a:p>
            <a:pPr>
              <a:lnSpc>
                <a:spcPct val="120000"/>
              </a:lnSpc>
              <a:spcBef>
                <a:spcPts val="1400"/>
              </a:spcBef>
            </a:pPr>
            <a:r>
              <a:rPr lang="en-US" sz="1200" dirty="0">
                <a:latin typeface="Abadi"/>
              </a:rPr>
              <a:t>Perform exploratory data analysis (EDA) using visualization and SQL</a:t>
            </a:r>
          </a:p>
          <a:p>
            <a:pPr>
              <a:lnSpc>
                <a:spcPct val="120000"/>
              </a:lnSpc>
              <a:spcBef>
                <a:spcPts val="1400"/>
              </a:spcBef>
            </a:pPr>
            <a:r>
              <a:rPr lang="en-US" sz="1200" dirty="0">
                <a:latin typeface="Abadi"/>
              </a:rPr>
              <a:t>Perform interactive visual analytics using Folium and </a:t>
            </a:r>
            <a:r>
              <a:rPr lang="en-US" sz="1200" dirty="0" err="1">
                <a:latin typeface="Abadi"/>
              </a:rPr>
              <a:t>Plotly</a:t>
            </a:r>
            <a:r>
              <a:rPr lang="en-US" sz="1200" dirty="0">
                <a:latin typeface="Abadi"/>
              </a:rPr>
              <a:t> Dash</a:t>
            </a:r>
          </a:p>
          <a:p>
            <a:pPr>
              <a:lnSpc>
                <a:spcPct val="120000"/>
              </a:lnSpc>
              <a:spcBef>
                <a:spcPts val="1400"/>
              </a:spcBef>
            </a:pPr>
            <a:r>
              <a:rPr lang="en-US" sz="1200" dirty="0">
                <a:latin typeface="Abadi"/>
              </a:rPr>
              <a:t>Perform predictive analysis using classification models</a:t>
            </a:r>
          </a:p>
          <a:p>
            <a:pPr lvl="1">
              <a:lnSpc>
                <a:spcPct val="120000"/>
              </a:lnSpc>
              <a:spcBef>
                <a:spcPts val="1400"/>
              </a:spcBef>
            </a:pPr>
            <a:r>
              <a:rPr lang="en-US" sz="1200" dirty="0">
                <a:latin typeface="Abadi"/>
              </a:rPr>
              <a:t>By using different methods of classification and by measuring their individual </a:t>
            </a:r>
            <a:r>
              <a:rPr lang="en-US" sz="1200" dirty="0" err="1">
                <a:latin typeface="Abadi"/>
              </a:rPr>
              <a:t>effectivness</a:t>
            </a:r>
            <a:r>
              <a:rPr lang="en-US" sz="1200" dirty="0">
                <a:latin typeface="Abadi"/>
              </a:rPr>
              <a:t> we can find the best classification model to use for our data model.</a:t>
            </a:r>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2209" y="2788853"/>
            <a:ext cx="7565126" cy="2714019"/>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91044"/>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lvl="1">
              <a:lnSpc>
                <a:spcPct val="100000"/>
              </a:lnSpc>
              <a:spcBef>
                <a:spcPts val="1400"/>
              </a:spcBef>
            </a:pPr>
            <a:r>
              <a:rPr lang="en-US" sz="1800" dirty="0" err="1">
                <a:solidFill>
                  <a:schemeClr val="accent3">
                    <a:lumMod val="25000"/>
                  </a:schemeClr>
                </a:solidFill>
                <a:latin typeface="Abadi"/>
              </a:rPr>
              <a:t>Flightnumber</a:t>
            </a:r>
            <a:r>
              <a:rPr lang="en-US" sz="1800" dirty="0">
                <a:solidFill>
                  <a:schemeClr val="accent3">
                    <a:lumMod val="25000"/>
                  </a:schemeClr>
                </a:solidFill>
                <a:latin typeface="Abadi"/>
              </a:rPr>
              <a:t> by Payload Mass Scatterplot – To show that across flight numbers/time how the payload mass changed over time and how that affected the failure or success numbers – mass increases over time and failure rate decreases over time. </a:t>
            </a:r>
          </a:p>
          <a:p>
            <a:pPr lvl="1">
              <a:lnSpc>
                <a:spcPct val="100000"/>
              </a:lnSpc>
              <a:spcBef>
                <a:spcPts val="1400"/>
              </a:spcBef>
            </a:pPr>
            <a:r>
              <a:rPr lang="en-US" sz="1800" dirty="0" err="1">
                <a:solidFill>
                  <a:schemeClr val="accent3">
                    <a:lumMod val="25000"/>
                  </a:schemeClr>
                </a:solidFill>
                <a:latin typeface="Abadi"/>
              </a:rPr>
              <a:t>Flightnumber</a:t>
            </a:r>
            <a:r>
              <a:rPr lang="en-US" sz="1800" dirty="0">
                <a:solidFill>
                  <a:schemeClr val="accent3">
                    <a:lumMod val="25000"/>
                  </a:schemeClr>
                </a:solidFill>
                <a:latin typeface="Abadi"/>
              </a:rPr>
              <a:t> by Launch Site Scatterplot – To show how flight number and the site affected the success/failure – VAFB SLC stopped being used and KSC LC 38A was started after the others. The large % of failures occurred on the CCAPS SLC 40 site. </a:t>
            </a:r>
          </a:p>
          <a:p>
            <a:pPr lvl="1">
              <a:lnSpc>
                <a:spcPct val="100000"/>
              </a:lnSpc>
              <a:spcBef>
                <a:spcPts val="1400"/>
              </a:spcBef>
            </a:pPr>
            <a:r>
              <a:rPr lang="en-US" sz="1800" dirty="0">
                <a:solidFill>
                  <a:schemeClr val="accent3">
                    <a:lumMod val="25000"/>
                  </a:schemeClr>
                </a:solidFill>
                <a:latin typeface="Abadi"/>
              </a:rPr>
              <a:t>Payload vs Launch Site Scatter – Payloads under 6000 kg held most of the failures. </a:t>
            </a:r>
          </a:p>
          <a:p>
            <a:pPr lvl="1">
              <a:lnSpc>
                <a:spcPct val="100000"/>
              </a:lnSpc>
              <a:spcBef>
                <a:spcPts val="1400"/>
              </a:spcBef>
            </a:pPr>
            <a:r>
              <a:rPr lang="en-US" sz="1800" dirty="0" err="1">
                <a:solidFill>
                  <a:schemeClr val="accent3">
                    <a:lumMod val="25000"/>
                  </a:schemeClr>
                </a:solidFill>
                <a:latin typeface="Abadi"/>
              </a:rPr>
              <a:t>Ploted</a:t>
            </a:r>
            <a:r>
              <a:rPr lang="en-US" sz="1800" dirty="0">
                <a:solidFill>
                  <a:schemeClr val="accent3">
                    <a:lumMod val="25000"/>
                  </a:schemeClr>
                </a:solidFill>
                <a:latin typeface="Abadi"/>
              </a:rPr>
              <a:t> bar chart of Orbit and Outcome% - GTO, ISS are worst performers at &lt;60%. </a:t>
            </a:r>
          </a:p>
          <a:p>
            <a:pPr lvl="1">
              <a:lnSpc>
                <a:spcPct val="100000"/>
              </a:lnSpc>
              <a:spcBef>
                <a:spcPts val="1400"/>
              </a:spcBef>
            </a:pPr>
            <a:endParaRPr lang="en-US" sz="18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7650" y="1364974"/>
            <a:ext cx="10687961" cy="5493026"/>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p>
          <a:p>
            <a:pPr lvl="1">
              <a:lnSpc>
                <a:spcPct val="100000"/>
              </a:lnSpc>
              <a:spcBef>
                <a:spcPts val="1400"/>
              </a:spcBef>
            </a:pPr>
            <a:r>
              <a:rPr lang="en-US" sz="1600" dirty="0">
                <a:latin typeface="Abadi"/>
              </a:rPr>
              <a:t>Displayed Unique Launch Sites</a:t>
            </a:r>
          </a:p>
          <a:p>
            <a:pPr lvl="1">
              <a:lnSpc>
                <a:spcPct val="100000"/>
              </a:lnSpc>
              <a:spcBef>
                <a:spcPts val="1400"/>
              </a:spcBef>
            </a:pPr>
            <a:r>
              <a:rPr lang="en-US" sz="1600" dirty="0">
                <a:latin typeface="Abadi"/>
              </a:rPr>
              <a:t>Displayed a limited set of records (5) where the launch site begins with ‘CCA’</a:t>
            </a:r>
          </a:p>
          <a:p>
            <a:pPr lvl="1">
              <a:lnSpc>
                <a:spcPct val="100000"/>
              </a:lnSpc>
              <a:spcBef>
                <a:spcPts val="1400"/>
              </a:spcBef>
            </a:pPr>
            <a:r>
              <a:rPr lang="en-US" sz="1600" dirty="0">
                <a:latin typeface="Abadi"/>
              </a:rPr>
              <a:t>Displayed the total payload mass of NASA launched boosters </a:t>
            </a:r>
          </a:p>
          <a:p>
            <a:pPr lvl="1">
              <a:lnSpc>
                <a:spcPct val="100000"/>
              </a:lnSpc>
              <a:spcBef>
                <a:spcPts val="1400"/>
              </a:spcBef>
            </a:pPr>
            <a:r>
              <a:rPr lang="en-US" sz="1600" dirty="0">
                <a:latin typeface="Abadi"/>
              </a:rPr>
              <a:t>Displayed average payload mass carried by booster F9 v1.1</a:t>
            </a:r>
          </a:p>
          <a:p>
            <a:pPr lvl="1">
              <a:lnSpc>
                <a:spcPct val="100000"/>
              </a:lnSpc>
              <a:spcBef>
                <a:spcPts val="1400"/>
              </a:spcBef>
            </a:pPr>
            <a:r>
              <a:rPr lang="en-US" sz="1600" dirty="0">
                <a:latin typeface="Abadi"/>
              </a:rPr>
              <a:t>Display the date of the first successful ground pad landing</a:t>
            </a:r>
          </a:p>
          <a:p>
            <a:pPr lvl="1">
              <a:lnSpc>
                <a:spcPct val="100000"/>
              </a:lnSpc>
              <a:spcBef>
                <a:spcPts val="1400"/>
              </a:spcBef>
            </a:pPr>
            <a:r>
              <a:rPr lang="en-US" sz="1600" dirty="0">
                <a:latin typeface="Abadi"/>
              </a:rPr>
              <a:t>Display names of boosters with success in drone ship and payload mass between 4000 and 6000 kg</a:t>
            </a:r>
          </a:p>
          <a:p>
            <a:pPr lvl="1">
              <a:lnSpc>
                <a:spcPct val="100000"/>
              </a:lnSpc>
              <a:spcBef>
                <a:spcPts val="1400"/>
              </a:spcBef>
            </a:pPr>
            <a:r>
              <a:rPr lang="en-US" sz="1600" dirty="0">
                <a:latin typeface="Abadi"/>
              </a:rPr>
              <a:t>List total number of successful and failure mission outcomes</a:t>
            </a:r>
          </a:p>
          <a:p>
            <a:pPr lvl="1">
              <a:lnSpc>
                <a:spcPct val="100000"/>
              </a:lnSpc>
              <a:spcBef>
                <a:spcPts val="1400"/>
              </a:spcBef>
            </a:pPr>
            <a:r>
              <a:rPr lang="en-US" sz="1600" dirty="0">
                <a:latin typeface="Abadi"/>
              </a:rPr>
              <a:t>List booster versions which carried the max payload mass</a:t>
            </a:r>
          </a:p>
          <a:p>
            <a:pPr lvl="1">
              <a:lnSpc>
                <a:spcPct val="100000"/>
              </a:lnSpc>
              <a:spcBef>
                <a:spcPts val="1400"/>
              </a:spcBef>
            </a:pPr>
            <a:r>
              <a:rPr lang="en-US" sz="1800" dirty="0">
                <a:latin typeface="Abadi"/>
              </a:rPr>
              <a:t>List failed landing outcomes in drone ship, booster versions, and launch sites for year 2015</a:t>
            </a:r>
          </a:p>
          <a:p>
            <a:pPr lvl="1">
              <a:lnSpc>
                <a:spcPct val="100000"/>
              </a:lnSpc>
              <a:spcBef>
                <a:spcPts val="1400"/>
              </a:spcBef>
            </a:pPr>
            <a:r>
              <a:rPr lang="en-US" sz="1800" dirty="0">
                <a:latin typeface="Abadi"/>
              </a:rPr>
              <a:t>Rank count of landing outcomes between June 4, 2010 and March 20, 2017 </a:t>
            </a:r>
            <a:r>
              <a:rPr lang="en-US" sz="1800" dirty="0" err="1">
                <a:latin typeface="Abadi"/>
              </a:rPr>
              <a:t>desc</a:t>
            </a:r>
            <a:r>
              <a:rPr lang="en-US" sz="1800" dirty="0">
                <a:latin typeface="Abadi"/>
              </a:rPr>
              <a:t>. </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49"/>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such as markers, circles, lines, etc. you created and added to a folium map and explain why</a:t>
            </a:r>
          </a:p>
          <a:p>
            <a:pPr lvl="1">
              <a:lnSpc>
                <a:spcPct val="100000"/>
              </a:lnSpc>
              <a:spcBef>
                <a:spcPts val="1400"/>
              </a:spcBef>
            </a:pPr>
            <a:r>
              <a:rPr lang="en-US" sz="1800" dirty="0">
                <a:solidFill>
                  <a:schemeClr val="accent3">
                    <a:lumMod val="25000"/>
                  </a:schemeClr>
                </a:solidFill>
                <a:latin typeface="Abadi" panose="020B0604020104020204" pitchFamily="34" charset="0"/>
              </a:rPr>
              <a:t>Added markers and circles to show different launch sites on the map and eventually grouping them together as clusters with number and color showing how many launches were from each launch site and the average success of the launch site by color (green, yellow, red to show good to bad results on average) This was started by giving green and red distinctions to single launches to show pass/fail. Also lines were added to show distance between the launch site and certain objects such as railroads, ocean, highway, city-center, etc.  </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l="-9000" r="-9000"/>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 created the US Domestic Airline Flights Performance Dashboard where you can filter by report (dashboard) and the year. Some of the visualizations created were average carrier delay time by airline (line), average weather delay time, Average NAS delay time, flight count by airline to </a:t>
            </a:r>
            <a:r>
              <a:rPr lang="en-US" sz="2200" dirty="0" err="1">
                <a:solidFill>
                  <a:schemeClr val="accent3">
                    <a:lumMod val="25000"/>
                  </a:schemeClr>
                </a:solidFill>
                <a:latin typeface="Abadi" panose="020B0604020104020204" pitchFamily="34" charset="0"/>
              </a:rPr>
              <a:t>dest</a:t>
            </a:r>
            <a:r>
              <a:rPr lang="en-US" sz="2200" dirty="0">
                <a:solidFill>
                  <a:schemeClr val="accent3">
                    <a:lumMod val="25000"/>
                  </a:schemeClr>
                </a:solidFill>
                <a:latin typeface="Abadi" panose="020B0604020104020204" pitchFamily="34" charset="0"/>
              </a:rPr>
              <a:t>. State (heatmap box), % of flights by reporting airline (pie), and number of flights from origin state (geo map) </a:t>
            </a:r>
          </a:p>
          <a:p>
            <a:pPr>
              <a:lnSpc>
                <a:spcPct val="100000"/>
              </a:lnSpc>
              <a:spcBef>
                <a:spcPts val="1400"/>
              </a:spcBef>
            </a:pPr>
            <a:r>
              <a:rPr lang="en-US" sz="2200" dirty="0">
                <a:solidFill>
                  <a:schemeClr val="accent3">
                    <a:lumMod val="25000"/>
                  </a:schemeClr>
                </a:solidFill>
                <a:latin typeface="Abadi" panose="020B0604020104020204" pitchFamily="34" charset="0"/>
              </a:rPr>
              <a:t>These were created to give a holistic overview of the airline data we had available over each different year. </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tested each different type of classification model and then calculated the accuracy of each model and what the R-squared value was for each value, the best classification model and the one that was chosen was the one with the lowest R-squared and highest accuracy. </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6" name="Picture 5">
            <a:extLst>
              <a:ext uri="{FF2B5EF4-FFF2-40B4-BE49-F238E27FC236}">
                <a16:creationId xmlns:a16="http://schemas.microsoft.com/office/drawing/2014/main" id="{ECEEA5B1-7702-A8B6-F526-B58E940AAACE}"/>
              </a:ext>
            </a:extLst>
          </p:cNvPr>
          <p:cNvPicPr>
            <a:picLocks noChangeAspect="1"/>
          </p:cNvPicPr>
          <p:nvPr/>
        </p:nvPicPr>
        <p:blipFill>
          <a:blip r:embed="rId3"/>
          <a:stretch>
            <a:fillRect/>
          </a:stretch>
        </p:blipFill>
        <p:spPr>
          <a:xfrm>
            <a:off x="2731964" y="3429000"/>
            <a:ext cx="5821680" cy="3274695"/>
          </a:xfrm>
          <a:prstGeom prst="rect">
            <a:avLst/>
          </a:prstGeom>
        </p:spPr>
      </p:pic>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309028"/>
            <a:ext cx="10091035" cy="30999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Through exploratory analysis we found what are the most likely factors that cause the failure or success of a rocket phase one landing. This also helped with understanding the data as well as quantifying and qualitatively understanding it. Also, it gave an understanding of what the makeup of the data was, data types, etc. so we would know how to proceed with the data for analysis.</a:t>
            </a:r>
          </a:p>
          <a:p>
            <a:pPr>
              <a:lnSpc>
                <a:spcPct val="100000"/>
              </a:lnSpc>
              <a:spcBef>
                <a:spcPts val="1400"/>
              </a:spcBef>
            </a:pPr>
            <a:r>
              <a:rPr lang="en-US" sz="2200" dirty="0">
                <a:solidFill>
                  <a:schemeClr val="accent3">
                    <a:lumMod val="25000"/>
                  </a:schemeClr>
                </a:solidFill>
                <a:latin typeface="Abadi" panose="020B0604020104020204" pitchFamily="34" charset="0"/>
              </a:rPr>
              <a:t>We saw the outcome of the predictive analysis to be that the best model was the decision tree at 83.33%.</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5" name="Picture 4">
            <a:extLst>
              <a:ext uri="{FF2B5EF4-FFF2-40B4-BE49-F238E27FC236}">
                <a16:creationId xmlns:a16="http://schemas.microsoft.com/office/drawing/2014/main" id="{02432808-368D-05D5-7090-64BD84B8BE9B}"/>
              </a:ext>
            </a:extLst>
          </p:cNvPr>
          <p:cNvPicPr>
            <a:picLocks noChangeAspect="1"/>
          </p:cNvPicPr>
          <p:nvPr/>
        </p:nvPicPr>
        <p:blipFill>
          <a:blip r:embed="rId4"/>
          <a:stretch>
            <a:fillRect/>
          </a:stretch>
        </p:blipFill>
        <p:spPr>
          <a:xfrm>
            <a:off x="841125" y="4320903"/>
            <a:ext cx="4699585" cy="2291047"/>
          </a:xfrm>
          <a:prstGeom prst="rect">
            <a:avLst/>
          </a:prstGeom>
        </p:spPr>
      </p:pic>
      <p:pic>
        <p:nvPicPr>
          <p:cNvPr id="9" name="Picture 8">
            <a:extLst>
              <a:ext uri="{FF2B5EF4-FFF2-40B4-BE49-F238E27FC236}">
                <a16:creationId xmlns:a16="http://schemas.microsoft.com/office/drawing/2014/main" id="{F56574D9-88EE-2CA8-0FB9-671B3D1F7AF1}"/>
              </a:ext>
            </a:extLst>
          </p:cNvPr>
          <p:cNvPicPr>
            <a:picLocks noChangeAspect="1"/>
          </p:cNvPicPr>
          <p:nvPr/>
        </p:nvPicPr>
        <p:blipFill>
          <a:blip r:embed="rId5"/>
          <a:stretch>
            <a:fillRect/>
          </a:stretch>
        </p:blipFill>
        <p:spPr>
          <a:xfrm>
            <a:off x="5883264" y="4339449"/>
            <a:ext cx="4043056" cy="2224604"/>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DFC1D38C-FD02-4B2F-2968-03962D013FB4}"/>
              </a:ext>
            </a:extLst>
          </p:cNvPr>
          <p:cNvPicPr>
            <a:picLocks noChangeAspect="1"/>
          </p:cNvPicPr>
          <p:nvPr/>
        </p:nvPicPr>
        <p:blipFill>
          <a:blip r:embed="rId3"/>
          <a:stretch>
            <a:fillRect/>
          </a:stretch>
        </p:blipFill>
        <p:spPr>
          <a:xfrm>
            <a:off x="4990478" y="1731962"/>
            <a:ext cx="6895349" cy="1686160"/>
          </a:xfrm>
          <a:prstGeom prst="rect">
            <a:avLst/>
          </a:prstGeom>
        </p:spPr>
      </p:pic>
      <p:pic>
        <p:nvPicPr>
          <p:cNvPr id="8" name="Picture 7">
            <a:extLst>
              <a:ext uri="{FF2B5EF4-FFF2-40B4-BE49-F238E27FC236}">
                <a16:creationId xmlns:a16="http://schemas.microsoft.com/office/drawing/2014/main" id="{BB3B1F8D-DE0A-FB4C-13FF-0A57494A426F}"/>
              </a:ext>
            </a:extLst>
          </p:cNvPr>
          <p:cNvPicPr>
            <a:picLocks noChangeAspect="1"/>
          </p:cNvPicPr>
          <p:nvPr/>
        </p:nvPicPr>
        <p:blipFill>
          <a:blip r:embed="rId4"/>
          <a:stretch>
            <a:fillRect/>
          </a:stretch>
        </p:blipFill>
        <p:spPr>
          <a:xfrm>
            <a:off x="2715225" y="4396571"/>
            <a:ext cx="8611802" cy="1629002"/>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5C664C32-F408-B330-5C9A-224A7FE41D42}"/>
              </a:ext>
            </a:extLst>
          </p:cNvPr>
          <p:cNvPicPr>
            <a:picLocks noChangeAspect="1"/>
          </p:cNvPicPr>
          <p:nvPr/>
        </p:nvPicPr>
        <p:blipFill>
          <a:blip r:embed="rId3"/>
          <a:stretch>
            <a:fillRect/>
          </a:stretch>
        </p:blipFill>
        <p:spPr>
          <a:xfrm>
            <a:off x="2572419" y="4396571"/>
            <a:ext cx="8611802" cy="1629002"/>
          </a:xfrm>
          <a:prstGeom prst="rect">
            <a:avLst/>
          </a:prstGeom>
        </p:spPr>
      </p:pic>
      <p:pic>
        <p:nvPicPr>
          <p:cNvPr id="8" name="Picture 7">
            <a:extLst>
              <a:ext uri="{FF2B5EF4-FFF2-40B4-BE49-F238E27FC236}">
                <a16:creationId xmlns:a16="http://schemas.microsoft.com/office/drawing/2014/main" id="{AF3BDF31-4EB4-02E1-8CC5-42040A605285}"/>
              </a:ext>
            </a:extLst>
          </p:cNvPr>
          <p:cNvPicPr>
            <a:picLocks noChangeAspect="1"/>
          </p:cNvPicPr>
          <p:nvPr/>
        </p:nvPicPr>
        <p:blipFill>
          <a:blip r:embed="rId4"/>
          <a:stretch>
            <a:fillRect/>
          </a:stretch>
        </p:blipFill>
        <p:spPr>
          <a:xfrm>
            <a:off x="4538694" y="1608822"/>
            <a:ext cx="6971644" cy="1705213"/>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400E0AE0-C7CF-0037-BE7E-003750F06C2D}"/>
              </a:ext>
            </a:extLst>
          </p:cNvPr>
          <p:cNvPicPr>
            <a:picLocks noChangeAspect="1"/>
          </p:cNvPicPr>
          <p:nvPr/>
        </p:nvPicPr>
        <p:blipFill>
          <a:blip r:embed="rId3"/>
          <a:stretch>
            <a:fillRect/>
          </a:stretch>
        </p:blipFill>
        <p:spPr>
          <a:xfrm>
            <a:off x="6070284" y="1606873"/>
            <a:ext cx="3962953" cy="2238687"/>
          </a:xfrm>
          <a:prstGeom prst="rect">
            <a:avLst/>
          </a:prstGeom>
        </p:spPr>
      </p:pic>
      <p:pic>
        <p:nvPicPr>
          <p:cNvPr id="8" name="Picture 7">
            <a:extLst>
              <a:ext uri="{FF2B5EF4-FFF2-40B4-BE49-F238E27FC236}">
                <a16:creationId xmlns:a16="http://schemas.microsoft.com/office/drawing/2014/main" id="{46B5F78D-038F-8C23-11EE-62D674C5592B}"/>
              </a:ext>
            </a:extLst>
          </p:cNvPr>
          <p:cNvPicPr>
            <a:picLocks noChangeAspect="1"/>
          </p:cNvPicPr>
          <p:nvPr/>
        </p:nvPicPr>
        <p:blipFill>
          <a:blip r:embed="rId4"/>
          <a:stretch>
            <a:fillRect/>
          </a:stretch>
        </p:blipFill>
        <p:spPr>
          <a:xfrm>
            <a:off x="1521857" y="4737979"/>
            <a:ext cx="9011908" cy="1581371"/>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5E412668-5C20-9642-29C0-BA338A63A26A}"/>
              </a:ext>
            </a:extLst>
          </p:cNvPr>
          <p:cNvPicPr>
            <a:picLocks noChangeAspect="1"/>
          </p:cNvPicPr>
          <p:nvPr/>
        </p:nvPicPr>
        <p:blipFill>
          <a:blip r:embed="rId3"/>
          <a:stretch>
            <a:fillRect/>
          </a:stretch>
        </p:blipFill>
        <p:spPr>
          <a:xfrm>
            <a:off x="4702249" y="1928873"/>
            <a:ext cx="7252301" cy="1379863"/>
          </a:xfrm>
          <a:prstGeom prst="rect">
            <a:avLst/>
          </a:prstGeom>
        </p:spPr>
      </p:pic>
      <p:pic>
        <p:nvPicPr>
          <p:cNvPr id="8" name="Picture 7">
            <a:extLst>
              <a:ext uri="{FF2B5EF4-FFF2-40B4-BE49-F238E27FC236}">
                <a16:creationId xmlns:a16="http://schemas.microsoft.com/office/drawing/2014/main" id="{BA9B3543-A5A8-853B-64D3-A21F9E69051C}"/>
              </a:ext>
            </a:extLst>
          </p:cNvPr>
          <p:cNvPicPr>
            <a:picLocks noChangeAspect="1"/>
          </p:cNvPicPr>
          <p:nvPr/>
        </p:nvPicPr>
        <p:blipFill>
          <a:blip r:embed="rId4"/>
          <a:stretch>
            <a:fillRect/>
          </a:stretch>
        </p:blipFill>
        <p:spPr>
          <a:xfrm>
            <a:off x="1261145" y="4465346"/>
            <a:ext cx="8592749" cy="1771897"/>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9DD7D270-E827-3E8C-5142-DEA8E7CB8C94}"/>
              </a:ext>
            </a:extLst>
          </p:cNvPr>
          <p:cNvPicPr>
            <a:picLocks noChangeAspect="1"/>
          </p:cNvPicPr>
          <p:nvPr/>
        </p:nvPicPr>
        <p:blipFill>
          <a:blip r:embed="rId3"/>
          <a:stretch>
            <a:fillRect/>
          </a:stretch>
        </p:blipFill>
        <p:spPr>
          <a:xfrm>
            <a:off x="4702249" y="1504703"/>
            <a:ext cx="7364695" cy="1771897"/>
          </a:xfrm>
          <a:prstGeom prst="rect">
            <a:avLst/>
          </a:prstGeom>
        </p:spPr>
      </p:pic>
      <p:pic>
        <p:nvPicPr>
          <p:cNvPr id="8" name="Picture 7">
            <a:extLst>
              <a:ext uri="{FF2B5EF4-FFF2-40B4-BE49-F238E27FC236}">
                <a16:creationId xmlns:a16="http://schemas.microsoft.com/office/drawing/2014/main" id="{8F21284A-756C-5479-E10C-AEB8BFB1322D}"/>
              </a:ext>
            </a:extLst>
          </p:cNvPr>
          <p:cNvPicPr>
            <a:picLocks noChangeAspect="1"/>
          </p:cNvPicPr>
          <p:nvPr/>
        </p:nvPicPr>
        <p:blipFill>
          <a:blip r:embed="rId4"/>
          <a:stretch>
            <a:fillRect/>
          </a:stretch>
        </p:blipFill>
        <p:spPr>
          <a:xfrm>
            <a:off x="1524365" y="4571586"/>
            <a:ext cx="8411749" cy="1752845"/>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2010 to 2013 there was no increase/movement in success. Starting in 2013 launch success increased until 2017, when it took a small tumble back down to around 50% on its way up to 2020 where the success rate is 80%.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3E155926-6722-90A3-5D6B-82B175987429}"/>
              </a:ext>
            </a:extLst>
          </p:cNvPr>
          <p:cNvPicPr>
            <a:picLocks noChangeAspect="1"/>
          </p:cNvPicPr>
          <p:nvPr/>
        </p:nvPicPr>
        <p:blipFill>
          <a:blip r:embed="rId3"/>
          <a:stretch>
            <a:fillRect/>
          </a:stretch>
        </p:blipFill>
        <p:spPr>
          <a:xfrm>
            <a:off x="4981701" y="1755353"/>
            <a:ext cx="6303910" cy="3602565"/>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1340EEF4-C114-7BBF-0965-712B277F0063}"/>
              </a:ext>
            </a:extLst>
          </p:cNvPr>
          <p:cNvPicPr>
            <a:picLocks noChangeAspect="1"/>
          </p:cNvPicPr>
          <p:nvPr/>
        </p:nvPicPr>
        <p:blipFill>
          <a:blip r:embed="rId3"/>
          <a:stretch>
            <a:fillRect/>
          </a:stretch>
        </p:blipFill>
        <p:spPr>
          <a:xfrm>
            <a:off x="2793420" y="2892787"/>
            <a:ext cx="6253212" cy="3534424"/>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39AD910D-C1DD-5D24-89E4-D2080AB778BE}"/>
              </a:ext>
            </a:extLst>
          </p:cNvPr>
          <p:cNvPicPr>
            <a:picLocks noChangeAspect="1"/>
          </p:cNvPicPr>
          <p:nvPr/>
        </p:nvPicPr>
        <p:blipFill>
          <a:blip r:embed="rId3"/>
          <a:stretch>
            <a:fillRect/>
          </a:stretch>
        </p:blipFill>
        <p:spPr>
          <a:xfrm>
            <a:off x="958412" y="3131124"/>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669607F7-4A1E-8ACA-BD7B-3225ADC3FBE4}"/>
              </a:ext>
            </a:extLst>
          </p:cNvPr>
          <p:cNvPicPr>
            <a:picLocks noChangeAspect="1"/>
          </p:cNvPicPr>
          <p:nvPr/>
        </p:nvPicPr>
        <p:blipFill>
          <a:blip r:embed="rId3"/>
          <a:stretch>
            <a:fillRect/>
          </a:stretch>
        </p:blipFill>
        <p:spPr>
          <a:xfrm>
            <a:off x="1858945" y="3083429"/>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1FDA7AC9-B392-808A-8791-3AD68DE1703D}"/>
              </a:ext>
            </a:extLst>
          </p:cNvPr>
          <p:cNvPicPr>
            <a:picLocks noChangeAspect="1"/>
          </p:cNvPicPr>
          <p:nvPr/>
        </p:nvPicPr>
        <p:blipFill>
          <a:blip r:embed="rId3"/>
          <a:stretch>
            <a:fillRect/>
          </a:stretch>
        </p:blipFill>
        <p:spPr>
          <a:xfrm>
            <a:off x="2853162" y="3606694"/>
            <a:ext cx="6019331" cy="2418879"/>
          </a:xfrm>
          <a:prstGeom prst="rect">
            <a:avLst/>
          </a:prstGeom>
          <a:effectLst/>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2E21BEFC-A728-53D6-784E-01D920874249}"/>
              </a:ext>
            </a:extLst>
          </p:cNvPr>
          <p:cNvPicPr>
            <a:picLocks noChangeAspect="1"/>
          </p:cNvPicPr>
          <p:nvPr/>
        </p:nvPicPr>
        <p:blipFill>
          <a:blip r:embed="rId3"/>
          <a:stretch>
            <a:fillRect/>
          </a:stretch>
        </p:blipFill>
        <p:spPr>
          <a:xfrm>
            <a:off x="2806120" y="3531250"/>
            <a:ext cx="6253212" cy="2494323"/>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6" name="Picture 5">
            <a:extLst>
              <a:ext uri="{FF2B5EF4-FFF2-40B4-BE49-F238E27FC236}">
                <a16:creationId xmlns:a16="http://schemas.microsoft.com/office/drawing/2014/main" id="{E214E9BA-355A-EA1B-2145-8A21BE4A29E5}"/>
              </a:ext>
            </a:extLst>
          </p:cNvPr>
          <p:cNvPicPr>
            <a:picLocks noChangeAspect="1"/>
          </p:cNvPicPr>
          <p:nvPr/>
        </p:nvPicPr>
        <p:blipFill>
          <a:blip r:embed="rId3"/>
          <a:stretch>
            <a:fillRect/>
          </a:stretch>
        </p:blipFill>
        <p:spPr>
          <a:xfrm>
            <a:off x="2715393" y="2035234"/>
            <a:ext cx="6253214" cy="4284116"/>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699591"/>
            <a:ext cx="10515600" cy="4325982"/>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The project focused on three main methodologies in order to complete the scope of the project. They are: wrangling and cleaning the data (Exploratory Data Analysis), visualizing the data effectively, and using predictive analytics to attempt to predict if a launch was going to fail, and to try and figure out the main factors that are contributing to the success or failure of a given mission. </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By completing the above methodologies we found that there was a definitive correlation between some of the factors and predicting mission failure/success. This is shown by visualizing the data effectively and respective predictive analytics in trying to predict mission failure. </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0C25901E-C289-83BA-23AC-45AA2388430D}"/>
              </a:ext>
            </a:extLst>
          </p:cNvPr>
          <p:cNvPicPr>
            <a:picLocks noChangeAspect="1"/>
          </p:cNvPicPr>
          <p:nvPr/>
        </p:nvPicPr>
        <p:blipFill>
          <a:blip r:embed="rId3"/>
          <a:stretch>
            <a:fillRect/>
          </a:stretch>
        </p:blipFill>
        <p:spPr>
          <a:xfrm>
            <a:off x="3477229" y="2844800"/>
            <a:ext cx="4313053" cy="3911600"/>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 We used the maximum function (MAX()) to tell what the maximum payload was.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5F86A296-195B-D042-8BBA-B9D4B42012E4}"/>
              </a:ext>
            </a:extLst>
          </p:cNvPr>
          <p:cNvPicPr>
            <a:picLocks noChangeAspect="1"/>
          </p:cNvPicPr>
          <p:nvPr/>
        </p:nvPicPr>
        <p:blipFill>
          <a:blip r:embed="rId3"/>
          <a:stretch>
            <a:fillRect/>
          </a:stretch>
        </p:blipFill>
        <p:spPr>
          <a:xfrm>
            <a:off x="2399524" y="2984500"/>
            <a:ext cx="5855475" cy="3772014"/>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rial" panose="020B0604020202020204" pitchFamily="34" charset="0"/>
                <a:cs typeface="Arial" panose="020B0604020202020204" pitchFamily="34" charset="0"/>
              </a:rPr>
              <a:t>We used a combinations of the </a:t>
            </a:r>
            <a:r>
              <a:rPr lang="en-US" sz="2200" b="1" dirty="0">
                <a:solidFill>
                  <a:schemeClr val="accent3">
                    <a:lumMod val="25000"/>
                  </a:schemeClr>
                </a:solidFill>
                <a:latin typeface="Arial" panose="020B0604020202020204" pitchFamily="34" charset="0"/>
                <a:cs typeface="Arial" panose="020B0604020202020204" pitchFamily="34" charset="0"/>
              </a:rPr>
              <a:t>WHERE</a:t>
            </a:r>
            <a:r>
              <a:rPr lang="en-US" sz="2200" dirty="0">
                <a:solidFill>
                  <a:schemeClr val="accent3">
                    <a:lumMod val="25000"/>
                  </a:schemeClr>
                </a:solidFill>
                <a:latin typeface="Arial" panose="020B0604020202020204" pitchFamily="34" charset="0"/>
                <a:cs typeface="Arial" panose="020B0604020202020204" pitchFamily="34" charset="0"/>
              </a:rPr>
              <a:t> clause, </a:t>
            </a:r>
            <a:r>
              <a:rPr lang="en-US" sz="2200" b="1" dirty="0">
                <a:solidFill>
                  <a:schemeClr val="accent3">
                    <a:lumMod val="25000"/>
                  </a:schemeClr>
                </a:solidFill>
                <a:latin typeface="Arial" panose="020B0604020202020204" pitchFamily="34" charset="0"/>
                <a:cs typeface="Arial" panose="020B0604020202020204" pitchFamily="34" charset="0"/>
              </a:rPr>
              <a:t>LIKE</a:t>
            </a:r>
            <a:r>
              <a:rPr lang="en-US" sz="2200" dirty="0">
                <a:solidFill>
                  <a:schemeClr val="accent3">
                    <a:lumMod val="25000"/>
                  </a:schemeClr>
                </a:solidFill>
                <a:latin typeface="Arial" panose="020B0604020202020204" pitchFamily="34" charset="0"/>
                <a:cs typeface="Arial" panose="020B0604020202020204" pitchFamily="34" charset="0"/>
              </a:rPr>
              <a:t>, </a:t>
            </a:r>
            <a:r>
              <a:rPr lang="en-US" sz="2200" b="1" dirty="0">
                <a:solidFill>
                  <a:schemeClr val="accent3">
                    <a:lumMod val="25000"/>
                  </a:schemeClr>
                </a:solidFill>
                <a:latin typeface="Arial" panose="020B0604020202020204" pitchFamily="34" charset="0"/>
                <a:cs typeface="Arial" panose="020B0604020202020204" pitchFamily="34" charset="0"/>
              </a:rPr>
              <a:t>AND</a:t>
            </a:r>
            <a:r>
              <a:rPr lang="en-US" sz="2200" dirty="0">
                <a:solidFill>
                  <a:schemeClr val="accent3">
                    <a:lumMod val="25000"/>
                  </a:schemeClr>
                </a:solidFill>
                <a:latin typeface="Arial" panose="020B0604020202020204" pitchFamily="34" charset="0"/>
                <a:cs typeface="Arial" panose="020B0604020202020204" pitchFamily="34" charset="0"/>
              </a:rPr>
              <a:t>, and </a:t>
            </a:r>
            <a:r>
              <a:rPr lang="en-US" sz="2200" b="1" dirty="0">
                <a:solidFill>
                  <a:schemeClr val="accent3">
                    <a:lumMod val="25000"/>
                  </a:schemeClr>
                </a:solidFill>
                <a:latin typeface="Arial" panose="020B0604020202020204" pitchFamily="34" charset="0"/>
                <a:cs typeface="Arial" panose="020B0604020202020204" pitchFamily="34" charset="0"/>
              </a:rPr>
              <a:t>BETWEEN</a:t>
            </a:r>
            <a:r>
              <a:rPr lang="en-US" sz="2200" dirty="0">
                <a:solidFill>
                  <a:schemeClr val="accent3">
                    <a:lumMod val="25000"/>
                  </a:schemeClr>
                </a:solidFill>
                <a:latin typeface="Arial" panose="020B0604020202020204" pitchFamily="34" charset="0"/>
                <a:cs typeface="Arial" panose="020B0604020202020204" pitchFamily="34" charset="0"/>
              </a:rPr>
              <a:t> conditions to filter for failed landing outcomes in drone ship, their booster versions, and launch site names for year 2015</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DF70393F-A295-5EB7-C668-E64A7505D78F}"/>
              </a:ext>
            </a:extLst>
          </p:cNvPr>
          <p:cNvPicPr>
            <a:picLocks noChangeAspect="1"/>
          </p:cNvPicPr>
          <p:nvPr/>
        </p:nvPicPr>
        <p:blipFill>
          <a:blip r:embed="rId3"/>
          <a:stretch>
            <a:fillRect/>
          </a:stretch>
        </p:blipFill>
        <p:spPr>
          <a:xfrm>
            <a:off x="1934404" y="3828186"/>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45EBEBA1-4E31-F94B-6719-AB2B50FB4FE2}"/>
              </a:ext>
            </a:extLst>
          </p:cNvPr>
          <p:cNvPicPr>
            <a:picLocks noChangeAspect="1"/>
          </p:cNvPicPr>
          <p:nvPr/>
        </p:nvPicPr>
        <p:blipFill>
          <a:blip r:embed="rId3"/>
          <a:stretch>
            <a:fillRect/>
          </a:stretch>
        </p:blipFill>
        <p:spPr>
          <a:xfrm>
            <a:off x="522008" y="2131436"/>
            <a:ext cx="6124575" cy="4295775"/>
          </a:xfrm>
          <a:prstGeom prst="rect">
            <a:avLst/>
          </a:prstGeom>
        </p:spPr>
      </p:pic>
      <p:sp>
        <p:nvSpPr>
          <p:cNvPr id="7" name="TextBox 6">
            <a:extLst>
              <a:ext uri="{FF2B5EF4-FFF2-40B4-BE49-F238E27FC236}">
                <a16:creationId xmlns:a16="http://schemas.microsoft.com/office/drawing/2014/main" id="{4E4AAF5A-8F62-2278-C238-398EDCB7C503}"/>
              </a:ext>
            </a:extLst>
          </p:cNvPr>
          <p:cNvSpPr txBox="1"/>
          <p:nvPr/>
        </p:nvSpPr>
        <p:spPr>
          <a:xfrm>
            <a:off x="7531100" y="1942569"/>
            <a:ext cx="3225800" cy="3872855"/>
          </a:xfrm>
          <a:prstGeom prst="rect">
            <a:avLst/>
          </a:prstGeom>
          <a:noFill/>
        </p:spPr>
        <p:txBody>
          <a:bodyPr wrap="square">
            <a:spAutoFit/>
          </a:bodyPr>
          <a:lstStyle/>
          <a:p>
            <a:pPr>
              <a:spcBef>
                <a:spcPts val="1400"/>
              </a:spcBef>
            </a:pPr>
            <a:r>
              <a:rPr lang="en-US" sz="1800" dirty="0">
                <a:latin typeface="Arial" panose="020B0604020202020204" pitchFamily="34" charset="0"/>
                <a:cs typeface="Arial" panose="020B0604020202020204" pitchFamily="34" charset="0"/>
              </a:rPr>
              <a:t>We selected Landing outcomes and the </a:t>
            </a:r>
            <a:r>
              <a:rPr lang="en-US" sz="1800" b="1" dirty="0">
                <a:latin typeface="Arial" panose="020B0604020202020204" pitchFamily="34" charset="0"/>
                <a:cs typeface="Arial" panose="020B0604020202020204" pitchFamily="34" charset="0"/>
              </a:rPr>
              <a:t>COUNT</a:t>
            </a:r>
            <a:r>
              <a:rPr lang="en-US" sz="1800" dirty="0">
                <a:latin typeface="Arial" panose="020B0604020202020204" pitchFamily="34" charset="0"/>
                <a:cs typeface="Arial" panose="020B0604020202020204" pitchFamily="34" charset="0"/>
              </a:rPr>
              <a:t> of landing outcomes from the data and used the </a:t>
            </a:r>
            <a:r>
              <a:rPr lang="en-US" sz="1800" b="1" dirty="0">
                <a:latin typeface="Arial" panose="020B0604020202020204" pitchFamily="34" charset="0"/>
                <a:cs typeface="Arial" panose="020B0604020202020204" pitchFamily="34" charset="0"/>
              </a:rPr>
              <a:t>WHERE</a:t>
            </a:r>
            <a:r>
              <a:rPr lang="en-US" sz="1800" dirty="0">
                <a:latin typeface="Arial" panose="020B0604020202020204" pitchFamily="34" charset="0"/>
                <a:cs typeface="Arial" panose="020B0604020202020204" pitchFamily="34" charset="0"/>
              </a:rPr>
              <a:t> clause to filter for landing outcomes </a:t>
            </a:r>
            <a:r>
              <a:rPr lang="en-US" sz="1800" b="1" dirty="0">
                <a:latin typeface="Arial" panose="020B0604020202020204" pitchFamily="34" charset="0"/>
                <a:cs typeface="Arial" panose="020B0604020202020204" pitchFamily="34" charset="0"/>
              </a:rPr>
              <a:t>BETWEEN</a:t>
            </a:r>
            <a:r>
              <a:rPr lang="en-US" sz="1800" dirty="0">
                <a:latin typeface="Arial" panose="020B0604020202020204" pitchFamily="34" charset="0"/>
                <a:cs typeface="Arial" panose="020B0604020202020204" pitchFamily="34" charset="0"/>
              </a:rPr>
              <a:t> 2010-06-04 to 2010-03-20.</a:t>
            </a:r>
          </a:p>
          <a:p>
            <a:pPr>
              <a:spcBef>
                <a:spcPts val="1400"/>
              </a:spcBef>
            </a:pPr>
            <a:r>
              <a:rPr lang="en-US" sz="1800" dirty="0">
                <a:latin typeface="Arial" panose="020B0604020202020204" pitchFamily="34" charset="0"/>
                <a:cs typeface="Arial" panose="020B0604020202020204" pitchFamily="34" charset="0"/>
              </a:rPr>
              <a:t>We applied the </a:t>
            </a:r>
            <a:r>
              <a:rPr lang="en-US" sz="1800" b="1" dirty="0">
                <a:latin typeface="Arial" panose="020B0604020202020204" pitchFamily="34" charset="0"/>
                <a:cs typeface="Arial" panose="020B0604020202020204" pitchFamily="34" charset="0"/>
              </a:rPr>
              <a:t>GROUP BY </a:t>
            </a:r>
            <a:r>
              <a:rPr lang="en-US" sz="1800" dirty="0">
                <a:latin typeface="Arial" panose="020B0604020202020204" pitchFamily="34" charset="0"/>
                <a:cs typeface="Arial" panose="020B0604020202020204" pitchFamily="34" charset="0"/>
              </a:rPr>
              <a:t>clause to group the landing outcomes and the </a:t>
            </a:r>
            <a:r>
              <a:rPr lang="en-US" sz="1800" b="1" dirty="0">
                <a:latin typeface="Arial" panose="020B0604020202020204" pitchFamily="34" charset="0"/>
                <a:cs typeface="Arial" panose="020B0604020202020204" pitchFamily="34" charset="0"/>
              </a:rPr>
              <a:t>ORDER BY </a:t>
            </a:r>
            <a:r>
              <a:rPr lang="en-US" sz="1800" dirty="0">
                <a:latin typeface="Arial" panose="020B0604020202020204" pitchFamily="34" charset="0"/>
                <a:cs typeface="Arial" panose="020B0604020202020204" pitchFamily="34" charset="0"/>
              </a:rPr>
              <a:t>clause to order the grouped landing outcome in descending order.</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pic>
        <p:nvPicPr>
          <p:cNvPr id="6" name="Content Placeholder 5">
            <a:extLst>
              <a:ext uri="{FF2B5EF4-FFF2-40B4-BE49-F238E27FC236}">
                <a16:creationId xmlns:a16="http://schemas.microsoft.com/office/drawing/2014/main" id="{AF58EC0D-7881-8655-4199-706A9DA79543}"/>
              </a:ext>
            </a:extLst>
          </p:cNvPr>
          <p:cNvPicPr>
            <a:picLocks noChangeAspect="1"/>
          </p:cNvPicPr>
          <p:nvPr/>
        </p:nvPicPr>
        <p:blipFill>
          <a:blip r:embed="rId3"/>
          <a:stretch>
            <a:fillRect/>
          </a:stretch>
        </p:blipFill>
        <p:spPr>
          <a:xfrm>
            <a:off x="770011" y="1308538"/>
            <a:ext cx="10515600" cy="4717035"/>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pic>
        <p:nvPicPr>
          <p:cNvPr id="6" name="Content Placeholder 3">
            <a:extLst>
              <a:ext uri="{FF2B5EF4-FFF2-40B4-BE49-F238E27FC236}">
                <a16:creationId xmlns:a16="http://schemas.microsoft.com/office/drawing/2014/main" id="{2F0B1363-9D36-433A-DD05-897E94D9B6CA}"/>
              </a:ext>
            </a:extLst>
          </p:cNvPr>
          <p:cNvPicPr>
            <a:picLocks noChangeAspect="1"/>
          </p:cNvPicPr>
          <p:nvPr/>
        </p:nvPicPr>
        <p:blipFill>
          <a:blip r:embed="rId3"/>
          <a:stretch>
            <a:fillRect/>
          </a:stretch>
        </p:blipFill>
        <p:spPr>
          <a:xfrm>
            <a:off x="427111" y="1454291"/>
            <a:ext cx="10687962" cy="4772101"/>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pic>
        <p:nvPicPr>
          <p:cNvPr id="6" name="Content Placeholder 3">
            <a:extLst>
              <a:ext uri="{FF2B5EF4-FFF2-40B4-BE49-F238E27FC236}">
                <a16:creationId xmlns:a16="http://schemas.microsoft.com/office/drawing/2014/main" id="{6E1784D2-4EB3-4F23-A05A-978BAA2AC218}"/>
              </a:ext>
            </a:extLst>
          </p:cNvPr>
          <p:cNvPicPr>
            <a:picLocks noGrp="1" noChangeAspect="1"/>
          </p:cNvPicPr>
          <p:nvPr/>
        </p:nvPicPr>
        <p:blipFill>
          <a:blip r:embed="rId3"/>
          <a:stretch>
            <a:fillRect/>
          </a:stretch>
        </p:blipFill>
        <p:spPr>
          <a:xfrm>
            <a:off x="617984" y="1362318"/>
            <a:ext cx="10092431" cy="506489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pic>
        <p:nvPicPr>
          <p:cNvPr id="6" name="Content Placeholder 3">
            <a:extLst>
              <a:ext uri="{FF2B5EF4-FFF2-40B4-BE49-F238E27FC236}">
                <a16:creationId xmlns:a16="http://schemas.microsoft.com/office/drawing/2014/main" id="{6073DE17-0FF5-4595-A4F2-B52421CEC018}"/>
              </a:ext>
            </a:extLst>
          </p:cNvPr>
          <p:cNvPicPr>
            <a:picLocks noGrp="1" noChangeAspect="1"/>
          </p:cNvPicPr>
          <p:nvPr/>
        </p:nvPicPr>
        <p:blipFill>
          <a:blip r:embed="rId3"/>
          <a:stretch>
            <a:fillRect/>
          </a:stretch>
        </p:blipFill>
        <p:spPr>
          <a:xfrm>
            <a:off x="307519" y="1547249"/>
            <a:ext cx="10687962" cy="4772101"/>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905176"/>
            <a:ext cx="9985706" cy="47937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accent3">
                    <a:lumMod val="25000"/>
                  </a:schemeClr>
                </a:solidFill>
                <a:latin typeface="Abadi" panose="020B0604020104020204" pitchFamily="34" charset="0"/>
              </a:rPr>
              <a:t>The project is looking at SpaceX Reusable rocket launches and trying to determine why a mission is met with success or failure. Falcon 9 rocket launches cost approximately $62 million, so success or failure is a very costly factor. </a:t>
            </a:r>
            <a:r>
              <a:rPr lang="en-US" sz="1800" dirty="0" err="1">
                <a:solidFill>
                  <a:schemeClr val="accent3">
                    <a:lumMod val="25000"/>
                  </a:schemeClr>
                </a:solidFill>
                <a:latin typeface="Abadi" panose="020B0604020104020204" pitchFamily="34" charset="0"/>
              </a:rPr>
              <a:t>SpaceY</a:t>
            </a:r>
            <a:r>
              <a:rPr lang="en-US" sz="1800" dirty="0">
                <a:solidFill>
                  <a:schemeClr val="accent3">
                    <a:lumMod val="25000"/>
                  </a:schemeClr>
                </a:solidFill>
                <a:latin typeface="Abadi" panose="020B0604020104020204" pitchFamily="34" charset="0"/>
              </a:rPr>
              <a:t> wants to use this data to effectively compete with SpaceX and break into the commercial rocket launching business. We will do this by reworking and exploring the SpaceX data, visualizing it effectively, and then to use the Space X data to predict what makes a rocket mission successful or a failure, so we can better engineer our rockets to have the most success possible.</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What causes a rocket launch to land successfully or not? </a:t>
            </a:r>
          </a:p>
          <a:p>
            <a:pPr lvl="1">
              <a:spcBef>
                <a:spcPts val="1400"/>
              </a:spcBef>
            </a:pPr>
            <a:r>
              <a:rPr lang="en-US" sz="1800" dirty="0">
                <a:solidFill>
                  <a:schemeClr val="accent3">
                    <a:lumMod val="25000"/>
                  </a:schemeClr>
                </a:solidFill>
                <a:latin typeface="Abadi" panose="020B0604020104020204" pitchFamily="34" charset="0"/>
              </a:rPr>
              <a:t>What are the biggest factors when launching and landing so we can reuse the first stage?</a:t>
            </a:r>
          </a:p>
          <a:p>
            <a:pPr lvl="1">
              <a:spcBef>
                <a:spcPts val="1400"/>
              </a:spcBef>
            </a:pPr>
            <a:r>
              <a:rPr lang="en-US" sz="1800" dirty="0">
                <a:solidFill>
                  <a:schemeClr val="accent3">
                    <a:lumMod val="25000"/>
                  </a:schemeClr>
                </a:solidFill>
                <a:latin typeface="Abadi" panose="020B0604020104020204" pitchFamily="34" charset="0"/>
              </a:rPr>
              <a:t>What is the price of each launch by each launch type? </a:t>
            </a:r>
          </a:p>
          <a:p>
            <a:pPr lvl="1">
              <a:spcBef>
                <a:spcPts val="1400"/>
              </a:spcBef>
            </a:pP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pic>
        <p:nvPicPr>
          <p:cNvPr id="6" name="Content Placeholder 3">
            <a:extLst>
              <a:ext uri="{FF2B5EF4-FFF2-40B4-BE49-F238E27FC236}">
                <a16:creationId xmlns:a16="http://schemas.microsoft.com/office/drawing/2014/main" id="{6C2AB105-08B3-4384-941B-B102B9F85DF4}"/>
              </a:ext>
            </a:extLst>
          </p:cNvPr>
          <p:cNvPicPr>
            <a:picLocks noGrp="1" noChangeAspect="1"/>
          </p:cNvPicPr>
          <p:nvPr/>
        </p:nvPicPr>
        <p:blipFill>
          <a:blip r:embed="rId3"/>
          <a:stretch>
            <a:fillRect/>
          </a:stretch>
        </p:blipFill>
        <p:spPr>
          <a:xfrm>
            <a:off x="2132419" y="1878604"/>
            <a:ext cx="7790783" cy="4440746"/>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 such as which payload range or booster version have the largest success rate, etc.</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pic>
        <p:nvPicPr>
          <p:cNvPr id="6"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nvPicPr>
        <p:blipFill>
          <a:blip r:embed="rId3"/>
          <a:stretch>
            <a:fillRect/>
          </a:stretch>
        </p:blipFill>
        <p:spPr>
          <a:xfrm>
            <a:off x="838200" y="1536193"/>
            <a:ext cx="10515599" cy="3785614"/>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3030610" y="1790014"/>
            <a:ext cx="5325989" cy="3811588"/>
          </a:xfrm>
          <a:prstGeom prst="rect">
            <a:avLst/>
          </a:prstGeom>
        </p:spPr>
        <p:txBody>
          <a:bodyPr vert="horz" lIns="91440" tIns="45720" rIns="91440" bIns="45720" rtlCol="0" anchor="t">
            <a:normAutofit/>
          </a:bodyPr>
          <a:lstStyle/>
          <a:p>
            <a:pPr>
              <a:spcBef>
                <a:spcPts val="1400"/>
              </a:spcBef>
            </a:pPr>
            <a:r>
              <a:rPr lang="en-US" sz="2200" dirty="0">
                <a:latin typeface="Abadi" panose="020B0604020104020204" pitchFamily="34" charset="0"/>
              </a:rPr>
              <a:t>The decision tree classifier is the model with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6" name="Picture 5">
            <a:extLst>
              <a:ext uri="{FF2B5EF4-FFF2-40B4-BE49-F238E27FC236}">
                <a16:creationId xmlns:a16="http://schemas.microsoft.com/office/drawing/2014/main" id="{4125DC3F-06C6-4F66-ADB5-43E9E2294DD9}"/>
              </a:ext>
            </a:extLst>
          </p:cNvPr>
          <p:cNvPicPr>
            <a:picLocks noChangeAspect="1"/>
          </p:cNvPicPr>
          <p:nvPr/>
        </p:nvPicPr>
        <p:blipFill>
          <a:blip r:embed="rId3"/>
          <a:stretch>
            <a:fillRect/>
          </a:stretch>
        </p:blipFill>
        <p:spPr>
          <a:xfrm>
            <a:off x="445399" y="2922627"/>
            <a:ext cx="11164824" cy="3321534"/>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6" name="Picture 5">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5292961" y="2928252"/>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
        <p:nvSpPr>
          <p:cNvPr id="7" name="TextBox 6">
            <a:extLst>
              <a:ext uri="{FF2B5EF4-FFF2-40B4-BE49-F238E27FC236}">
                <a16:creationId xmlns:a16="http://schemas.microsoft.com/office/drawing/2014/main" id="{11E27373-645A-62A8-C2C2-87FE700485BE}"/>
              </a:ext>
            </a:extLst>
          </p:cNvPr>
          <p:cNvSpPr txBox="1"/>
          <p:nvPr/>
        </p:nvSpPr>
        <p:spPr>
          <a:xfrm rot="16200000">
            <a:off x="1104900" y="-4465287"/>
            <a:ext cx="9982200" cy="12649617"/>
          </a:xfrm>
          <a:prstGeom prst="rect">
            <a:avLst/>
          </a:prstGeom>
          <a:noFill/>
        </p:spPr>
        <p:txBody>
          <a:bodyPr wrap="square">
            <a:spAutoFit/>
          </a:bodyPr>
          <a:lstStyle/>
          <a:p>
            <a:r>
              <a:rPr lang="en-US" sz="600" dirty="0"/>
              <a:t># Import required libraries</a:t>
            </a:r>
          </a:p>
          <a:p>
            <a:r>
              <a:rPr lang="en-US" sz="600" dirty="0"/>
              <a:t>import pandas as pd</a:t>
            </a:r>
          </a:p>
          <a:p>
            <a:r>
              <a:rPr lang="en-US" sz="600" dirty="0"/>
              <a:t>import dash</a:t>
            </a:r>
          </a:p>
          <a:p>
            <a:r>
              <a:rPr lang="en-US" sz="600" dirty="0"/>
              <a:t>from dash import html</a:t>
            </a:r>
          </a:p>
          <a:p>
            <a:r>
              <a:rPr lang="en-US" sz="600" dirty="0"/>
              <a:t>from dash import dcc</a:t>
            </a:r>
          </a:p>
          <a:p>
            <a:r>
              <a:rPr lang="en-US" sz="600" dirty="0"/>
              <a:t>from </a:t>
            </a:r>
            <a:r>
              <a:rPr lang="en-US" sz="600" dirty="0" err="1"/>
              <a:t>dash.dependencies</a:t>
            </a:r>
            <a:r>
              <a:rPr lang="en-US" sz="600" dirty="0"/>
              <a:t> import Input, Output, State</a:t>
            </a:r>
          </a:p>
          <a:p>
            <a:r>
              <a:rPr lang="en-US" sz="600" dirty="0"/>
              <a:t>import </a:t>
            </a:r>
            <a:r>
              <a:rPr lang="en-US" sz="600" dirty="0" err="1"/>
              <a:t>plotly.graph_objects</a:t>
            </a:r>
            <a:r>
              <a:rPr lang="en-US" sz="600" dirty="0"/>
              <a:t> as go</a:t>
            </a:r>
          </a:p>
          <a:p>
            <a:r>
              <a:rPr lang="en-US" sz="600" dirty="0"/>
              <a:t>import </a:t>
            </a:r>
            <a:r>
              <a:rPr lang="en-US" sz="600" dirty="0" err="1"/>
              <a:t>plotly.express</a:t>
            </a:r>
            <a:r>
              <a:rPr lang="en-US" sz="600" dirty="0"/>
              <a:t> as </a:t>
            </a:r>
            <a:r>
              <a:rPr lang="en-US" sz="600" dirty="0" err="1"/>
              <a:t>px</a:t>
            </a:r>
            <a:endParaRPr lang="en-US" sz="600" dirty="0"/>
          </a:p>
          <a:p>
            <a:r>
              <a:rPr lang="en-US" sz="600" dirty="0"/>
              <a:t>from dash import </a:t>
            </a:r>
            <a:r>
              <a:rPr lang="en-US" sz="600" dirty="0" err="1"/>
              <a:t>no_update</a:t>
            </a:r>
            <a:endParaRPr lang="en-US" sz="600" dirty="0"/>
          </a:p>
          <a:p>
            <a:endParaRPr lang="en-US" sz="600" dirty="0"/>
          </a:p>
          <a:p>
            <a:r>
              <a:rPr lang="en-US" sz="600" dirty="0"/>
              <a:t># Create a dash application</a:t>
            </a:r>
          </a:p>
          <a:p>
            <a:r>
              <a:rPr lang="en-US" sz="600" dirty="0"/>
              <a:t>app = </a:t>
            </a:r>
            <a:r>
              <a:rPr lang="en-US" sz="600" dirty="0" err="1"/>
              <a:t>dash.Dash</a:t>
            </a:r>
            <a:r>
              <a:rPr lang="en-US" sz="600" dirty="0"/>
              <a:t>(__name__)</a:t>
            </a:r>
          </a:p>
          <a:p>
            <a:endParaRPr lang="en-US" sz="600" dirty="0"/>
          </a:p>
          <a:p>
            <a:r>
              <a:rPr lang="en-US" sz="600" dirty="0"/>
              <a:t># REVIEW1: Clear the layout and do not display exception till callback gets executed</a:t>
            </a:r>
          </a:p>
          <a:p>
            <a:r>
              <a:rPr lang="en-US" sz="600" dirty="0" err="1"/>
              <a:t>app.config.suppress_callback_exceptions</a:t>
            </a:r>
            <a:r>
              <a:rPr lang="en-US" sz="600" dirty="0"/>
              <a:t> = True</a:t>
            </a:r>
          </a:p>
          <a:p>
            <a:endParaRPr lang="en-US" sz="600" dirty="0"/>
          </a:p>
          <a:p>
            <a:r>
              <a:rPr lang="en-US" sz="600" dirty="0"/>
              <a:t># Read the airline data into pandas </a:t>
            </a:r>
            <a:r>
              <a:rPr lang="en-US" sz="600" dirty="0" err="1"/>
              <a:t>dataframe</a:t>
            </a:r>
            <a:endParaRPr lang="en-US" sz="600" dirty="0"/>
          </a:p>
          <a:p>
            <a:r>
              <a:rPr lang="en-US" sz="600" dirty="0" err="1"/>
              <a:t>airline_data</a:t>
            </a:r>
            <a:r>
              <a:rPr lang="en-US" sz="600" dirty="0"/>
              <a:t> =  </a:t>
            </a:r>
            <a:r>
              <a:rPr lang="en-US" sz="600" dirty="0" err="1"/>
              <a:t>pd.read_csv</a:t>
            </a:r>
            <a:r>
              <a:rPr lang="en-US" sz="600" dirty="0"/>
              <a:t>('https://cf-courses-data.s3.us.cloud-object-storage.appdomain.cloud/IBMDeveloperSkillsNetwork-DV0101EN-SkillsNetwork/Data%20Files/airline_data.csv', </a:t>
            </a:r>
          </a:p>
          <a:p>
            <a:r>
              <a:rPr lang="en-US" sz="600" dirty="0"/>
              <a:t>                            encoding = "ISO-8859-1",</a:t>
            </a:r>
          </a:p>
          <a:p>
            <a:r>
              <a:rPr lang="en-US" sz="600" dirty="0"/>
              <a:t>                            </a:t>
            </a:r>
            <a:r>
              <a:rPr lang="en-US" sz="600" dirty="0" err="1"/>
              <a:t>dtype</a:t>
            </a:r>
            <a:r>
              <a:rPr lang="en-US" sz="600" dirty="0"/>
              <a:t>={'Div1Airport': str, 'Div1TailNum': str, </a:t>
            </a:r>
          </a:p>
          <a:p>
            <a:r>
              <a:rPr lang="en-US" sz="600" dirty="0"/>
              <a:t>                                   'Div2Airport': str, 'Div2TailNum': str})</a:t>
            </a:r>
          </a:p>
          <a:p>
            <a:endParaRPr lang="en-US" sz="600" dirty="0"/>
          </a:p>
          <a:p>
            <a:endParaRPr lang="en-US" sz="600" dirty="0"/>
          </a:p>
          <a:p>
            <a:r>
              <a:rPr lang="en-US" sz="600" dirty="0"/>
              <a:t># List of years </a:t>
            </a:r>
          </a:p>
          <a:p>
            <a:r>
              <a:rPr lang="en-US" sz="600" dirty="0" err="1"/>
              <a:t>year_list</a:t>
            </a:r>
            <a:r>
              <a:rPr lang="en-US" sz="600" dirty="0"/>
              <a:t> = [</a:t>
            </a:r>
            <a:r>
              <a:rPr lang="en-US" sz="600" dirty="0" err="1"/>
              <a:t>i</a:t>
            </a:r>
            <a:r>
              <a:rPr lang="en-US" sz="600" dirty="0"/>
              <a:t> for </a:t>
            </a:r>
            <a:r>
              <a:rPr lang="en-US" sz="600" dirty="0" err="1"/>
              <a:t>i</a:t>
            </a:r>
            <a:r>
              <a:rPr lang="en-US" sz="600" dirty="0"/>
              <a:t> in range(2005, 2021, 1)]</a:t>
            </a:r>
          </a:p>
          <a:p>
            <a:endParaRPr lang="en-US" sz="600" dirty="0"/>
          </a:p>
          <a:p>
            <a:r>
              <a:rPr lang="en-US" sz="600" dirty="0"/>
              <a:t>"""Compute graph data for creating yearly airline performance report </a:t>
            </a:r>
          </a:p>
          <a:p>
            <a:endParaRPr lang="en-US" sz="600" dirty="0"/>
          </a:p>
          <a:p>
            <a:r>
              <a:rPr lang="en-US" sz="600" dirty="0"/>
              <a:t>Function that takes airline data as input and create 5 </a:t>
            </a:r>
            <a:r>
              <a:rPr lang="en-US" sz="600" dirty="0" err="1"/>
              <a:t>dataframes</a:t>
            </a:r>
            <a:r>
              <a:rPr lang="en-US" sz="600" dirty="0"/>
              <a:t> based on the grouping condition to be used for </a:t>
            </a:r>
            <a:r>
              <a:rPr lang="en-US" sz="600" dirty="0" err="1"/>
              <a:t>plottling</a:t>
            </a:r>
            <a:r>
              <a:rPr lang="en-US" sz="600" dirty="0"/>
              <a:t> charts and </a:t>
            </a:r>
            <a:r>
              <a:rPr lang="en-US" sz="600" dirty="0" err="1"/>
              <a:t>grphs</a:t>
            </a:r>
            <a:r>
              <a:rPr lang="en-US" sz="600" dirty="0"/>
              <a:t>.</a:t>
            </a:r>
          </a:p>
          <a:p>
            <a:endParaRPr lang="en-US" sz="600" dirty="0"/>
          </a:p>
          <a:p>
            <a:r>
              <a:rPr lang="en-US" sz="600" dirty="0"/>
              <a:t>Argument:</a:t>
            </a:r>
          </a:p>
          <a:p>
            <a:r>
              <a:rPr lang="en-US" sz="600" dirty="0"/>
              <a:t>     </a:t>
            </a:r>
          </a:p>
          <a:p>
            <a:r>
              <a:rPr lang="en-US" sz="600" dirty="0"/>
              <a:t>    </a:t>
            </a:r>
            <a:r>
              <a:rPr lang="en-US" sz="600" dirty="0" err="1"/>
              <a:t>df</a:t>
            </a:r>
            <a:r>
              <a:rPr lang="en-US" sz="600" dirty="0"/>
              <a:t>: Filtered </a:t>
            </a:r>
            <a:r>
              <a:rPr lang="en-US" sz="600" dirty="0" err="1"/>
              <a:t>dataframe</a:t>
            </a:r>
            <a:endParaRPr lang="en-US" sz="600" dirty="0"/>
          </a:p>
          <a:p>
            <a:r>
              <a:rPr lang="en-US" sz="600" dirty="0"/>
              <a:t>    </a:t>
            </a:r>
          </a:p>
          <a:p>
            <a:r>
              <a:rPr lang="en-US" sz="600" dirty="0"/>
              <a:t>Returns:</a:t>
            </a:r>
          </a:p>
          <a:p>
            <a:r>
              <a:rPr lang="en-US" sz="600" dirty="0"/>
              <a:t>   </a:t>
            </a:r>
            <a:r>
              <a:rPr lang="en-US" sz="600" dirty="0" err="1"/>
              <a:t>Dataframes</a:t>
            </a:r>
            <a:r>
              <a:rPr lang="en-US" sz="600" dirty="0"/>
              <a:t> to create graph. </a:t>
            </a:r>
          </a:p>
          <a:p>
            <a:r>
              <a:rPr lang="en-US" sz="600" dirty="0"/>
              <a:t>"""</a:t>
            </a:r>
          </a:p>
          <a:p>
            <a:r>
              <a:rPr lang="en-US" sz="600" dirty="0"/>
              <a:t>def compute_data_choice_1(</a:t>
            </a:r>
            <a:r>
              <a:rPr lang="en-US" sz="600" dirty="0" err="1"/>
              <a:t>df</a:t>
            </a:r>
            <a:r>
              <a:rPr lang="en-US" sz="600" dirty="0"/>
              <a:t>):</a:t>
            </a:r>
          </a:p>
          <a:p>
            <a:r>
              <a:rPr lang="en-US" sz="600" dirty="0"/>
              <a:t>    # Cancellation Category Count</a:t>
            </a:r>
          </a:p>
          <a:p>
            <a:r>
              <a:rPr lang="en-US" sz="600" dirty="0"/>
              <a:t>    </a:t>
            </a:r>
            <a:r>
              <a:rPr lang="en-US" sz="600" dirty="0" err="1"/>
              <a:t>bar_data</a:t>
            </a:r>
            <a:r>
              <a:rPr lang="en-US" sz="600" dirty="0"/>
              <a:t> = </a:t>
            </a:r>
            <a:r>
              <a:rPr lang="en-US" sz="600" dirty="0" err="1"/>
              <a:t>df.groupby</a:t>
            </a:r>
            <a:r>
              <a:rPr lang="en-US" sz="600" dirty="0"/>
              <a:t>(['Month','</a:t>
            </a:r>
            <a:r>
              <a:rPr lang="en-US" sz="600" dirty="0" err="1"/>
              <a:t>CancellationCode</a:t>
            </a:r>
            <a:r>
              <a:rPr lang="en-US" sz="600" dirty="0"/>
              <a:t>'])['Flights'].sum().</a:t>
            </a:r>
            <a:r>
              <a:rPr lang="en-US" sz="600" dirty="0" err="1"/>
              <a:t>reset_index</a:t>
            </a:r>
            <a:r>
              <a:rPr lang="en-US" sz="600" dirty="0"/>
              <a:t>()</a:t>
            </a:r>
          </a:p>
          <a:p>
            <a:r>
              <a:rPr lang="en-US" sz="600" dirty="0"/>
              <a:t>    # Average flight time by reporting airline</a:t>
            </a:r>
          </a:p>
          <a:p>
            <a:r>
              <a:rPr lang="en-US" sz="600" dirty="0"/>
              <a:t>    </a:t>
            </a:r>
            <a:r>
              <a:rPr lang="en-US" sz="600" dirty="0" err="1"/>
              <a:t>line_data</a:t>
            </a:r>
            <a:r>
              <a:rPr lang="en-US" sz="600" dirty="0"/>
              <a:t> = </a:t>
            </a:r>
            <a:r>
              <a:rPr lang="en-US" sz="600" dirty="0" err="1"/>
              <a:t>df.groupby</a:t>
            </a:r>
            <a:r>
              <a:rPr lang="en-US" sz="600" dirty="0"/>
              <a:t>(['Month','</a:t>
            </a:r>
            <a:r>
              <a:rPr lang="en-US" sz="600" dirty="0" err="1"/>
              <a:t>Reporting_Airline</a:t>
            </a:r>
            <a:r>
              <a:rPr lang="en-US" sz="600" dirty="0"/>
              <a:t>'])['</a:t>
            </a:r>
            <a:r>
              <a:rPr lang="en-US" sz="600" dirty="0" err="1"/>
              <a:t>AirTime</a:t>
            </a:r>
            <a:r>
              <a:rPr lang="en-US" sz="600" dirty="0"/>
              <a:t>'].mean().</a:t>
            </a:r>
            <a:r>
              <a:rPr lang="en-US" sz="600" dirty="0" err="1"/>
              <a:t>reset_index</a:t>
            </a:r>
            <a:r>
              <a:rPr lang="en-US" sz="600" dirty="0"/>
              <a:t>()</a:t>
            </a:r>
          </a:p>
          <a:p>
            <a:r>
              <a:rPr lang="en-US" sz="600" dirty="0"/>
              <a:t>    # Diverted Airport Landings</a:t>
            </a:r>
          </a:p>
          <a:p>
            <a:r>
              <a:rPr lang="en-US" sz="600" dirty="0"/>
              <a:t>    </a:t>
            </a:r>
            <a:r>
              <a:rPr lang="en-US" sz="600" dirty="0" err="1"/>
              <a:t>div_data</a:t>
            </a:r>
            <a:r>
              <a:rPr lang="en-US" sz="600" dirty="0"/>
              <a:t> = </a:t>
            </a:r>
            <a:r>
              <a:rPr lang="en-US" sz="600" dirty="0" err="1"/>
              <a:t>df</a:t>
            </a:r>
            <a:r>
              <a:rPr lang="en-US" sz="600" dirty="0"/>
              <a:t>[</a:t>
            </a:r>
            <a:r>
              <a:rPr lang="en-US" sz="600" dirty="0" err="1"/>
              <a:t>df</a:t>
            </a:r>
            <a:r>
              <a:rPr lang="en-US" sz="600" dirty="0"/>
              <a:t>['</a:t>
            </a:r>
            <a:r>
              <a:rPr lang="en-US" sz="600" dirty="0" err="1"/>
              <a:t>DivAirportLandings</a:t>
            </a:r>
            <a:r>
              <a:rPr lang="en-US" sz="600" dirty="0"/>
              <a:t>'] != 0.0]</a:t>
            </a:r>
          </a:p>
          <a:p>
            <a:r>
              <a:rPr lang="en-US" sz="600" dirty="0"/>
              <a:t>    # Source state count</a:t>
            </a:r>
          </a:p>
          <a:p>
            <a:r>
              <a:rPr lang="en-US" sz="600" dirty="0"/>
              <a:t>    </a:t>
            </a:r>
            <a:r>
              <a:rPr lang="en-US" sz="600" dirty="0" err="1"/>
              <a:t>map_data</a:t>
            </a:r>
            <a:r>
              <a:rPr lang="en-US" sz="600" dirty="0"/>
              <a:t> = </a:t>
            </a:r>
            <a:r>
              <a:rPr lang="en-US" sz="600" dirty="0" err="1"/>
              <a:t>df.groupby</a:t>
            </a:r>
            <a:r>
              <a:rPr lang="en-US" sz="600" dirty="0"/>
              <a:t>(['</a:t>
            </a:r>
            <a:r>
              <a:rPr lang="en-US" sz="600" dirty="0" err="1"/>
              <a:t>OriginState</a:t>
            </a:r>
            <a:r>
              <a:rPr lang="en-US" sz="600" dirty="0"/>
              <a:t>'])['Flights'].sum().</a:t>
            </a:r>
            <a:r>
              <a:rPr lang="en-US" sz="600" dirty="0" err="1"/>
              <a:t>reset_index</a:t>
            </a:r>
            <a:r>
              <a:rPr lang="en-US" sz="600" dirty="0"/>
              <a:t>()</a:t>
            </a:r>
          </a:p>
          <a:p>
            <a:r>
              <a:rPr lang="en-US" sz="600" dirty="0"/>
              <a:t>    # Destination state count</a:t>
            </a:r>
          </a:p>
          <a:p>
            <a:r>
              <a:rPr lang="en-US" sz="600" dirty="0"/>
              <a:t>    </a:t>
            </a:r>
            <a:r>
              <a:rPr lang="en-US" sz="600" dirty="0" err="1"/>
              <a:t>tree_data</a:t>
            </a:r>
            <a:r>
              <a:rPr lang="en-US" sz="600" dirty="0"/>
              <a:t> = </a:t>
            </a:r>
            <a:r>
              <a:rPr lang="en-US" sz="600" dirty="0" err="1"/>
              <a:t>df.groupby</a:t>
            </a:r>
            <a:r>
              <a:rPr lang="en-US" sz="600" dirty="0"/>
              <a:t>(['</a:t>
            </a:r>
            <a:r>
              <a:rPr lang="en-US" sz="600" dirty="0" err="1"/>
              <a:t>DestState</a:t>
            </a:r>
            <a:r>
              <a:rPr lang="en-US" sz="600" dirty="0"/>
              <a:t>', '</a:t>
            </a:r>
            <a:r>
              <a:rPr lang="en-US" sz="600" dirty="0" err="1"/>
              <a:t>Reporting_Airline</a:t>
            </a:r>
            <a:r>
              <a:rPr lang="en-US" sz="600" dirty="0"/>
              <a:t>'])['Flights'].sum().</a:t>
            </a:r>
            <a:r>
              <a:rPr lang="en-US" sz="600" dirty="0" err="1"/>
              <a:t>reset_index</a:t>
            </a:r>
            <a:r>
              <a:rPr lang="en-US" sz="600" dirty="0"/>
              <a:t>()</a:t>
            </a:r>
          </a:p>
          <a:p>
            <a:r>
              <a:rPr lang="en-US" sz="600" dirty="0"/>
              <a:t>    return </a:t>
            </a:r>
            <a:r>
              <a:rPr lang="en-US" sz="600" dirty="0" err="1"/>
              <a:t>bar_data</a:t>
            </a:r>
            <a:r>
              <a:rPr lang="en-US" sz="600" dirty="0"/>
              <a:t>, </a:t>
            </a:r>
            <a:r>
              <a:rPr lang="en-US" sz="600" dirty="0" err="1"/>
              <a:t>line_data</a:t>
            </a:r>
            <a:r>
              <a:rPr lang="en-US" sz="600" dirty="0"/>
              <a:t>, </a:t>
            </a:r>
            <a:r>
              <a:rPr lang="en-US" sz="600" dirty="0" err="1"/>
              <a:t>div_data</a:t>
            </a:r>
            <a:r>
              <a:rPr lang="en-US" sz="600" dirty="0"/>
              <a:t>, </a:t>
            </a:r>
            <a:r>
              <a:rPr lang="en-US" sz="600" dirty="0" err="1"/>
              <a:t>map_data</a:t>
            </a:r>
            <a:r>
              <a:rPr lang="en-US" sz="600" dirty="0"/>
              <a:t>, </a:t>
            </a:r>
            <a:r>
              <a:rPr lang="en-US" sz="600" dirty="0" err="1"/>
              <a:t>tree_data</a:t>
            </a:r>
            <a:endParaRPr lang="en-US" sz="600" dirty="0"/>
          </a:p>
          <a:p>
            <a:endParaRPr lang="en-US" sz="600" dirty="0"/>
          </a:p>
          <a:p>
            <a:endParaRPr lang="en-US" sz="600" dirty="0"/>
          </a:p>
          <a:p>
            <a:r>
              <a:rPr lang="en-US" sz="600" dirty="0"/>
              <a:t>"""Compute graph data for creating yearly airline delay report</a:t>
            </a:r>
          </a:p>
          <a:p>
            <a:endParaRPr lang="en-US" sz="600" dirty="0"/>
          </a:p>
          <a:p>
            <a:r>
              <a:rPr lang="en-US" sz="600" dirty="0"/>
              <a:t>This function takes in airline data and selected year as an input and performs computation for creating charts and plots.</a:t>
            </a:r>
          </a:p>
          <a:p>
            <a:endParaRPr lang="en-US" sz="600" dirty="0"/>
          </a:p>
          <a:p>
            <a:r>
              <a:rPr lang="en-US" sz="600" dirty="0"/>
              <a:t>Arguments:</a:t>
            </a:r>
          </a:p>
          <a:p>
            <a:r>
              <a:rPr lang="en-US" sz="600" dirty="0"/>
              <a:t>    </a:t>
            </a:r>
            <a:r>
              <a:rPr lang="en-US" sz="600" dirty="0" err="1"/>
              <a:t>df</a:t>
            </a:r>
            <a:r>
              <a:rPr lang="en-US" sz="600" dirty="0"/>
              <a:t>: Input airline data.</a:t>
            </a:r>
          </a:p>
          <a:p>
            <a:r>
              <a:rPr lang="en-US" sz="600" dirty="0"/>
              <a:t>    </a:t>
            </a:r>
          </a:p>
          <a:p>
            <a:r>
              <a:rPr lang="en-US" sz="600" dirty="0"/>
              <a:t>Returns:</a:t>
            </a:r>
          </a:p>
          <a:p>
            <a:r>
              <a:rPr lang="en-US" sz="600" dirty="0"/>
              <a:t>    Computed average </a:t>
            </a:r>
            <a:r>
              <a:rPr lang="en-US" sz="600" dirty="0" err="1"/>
              <a:t>dataframes</a:t>
            </a:r>
            <a:r>
              <a:rPr lang="en-US" sz="600" dirty="0"/>
              <a:t> for carrier delay, weather delay, NAS delay, security delay, and late aircraft delay.</a:t>
            </a:r>
          </a:p>
          <a:p>
            <a:r>
              <a:rPr lang="en-US" sz="600" dirty="0"/>
              <a:t>"""</a:t>
            </a:r>
          </a:p>
          <a:p>
            <a:r>
              <a:rPr lang="en-US" sz="600" dirty="0"/>
              <a:t>def compute_data_choice_2(</a:t>
            </a:r>
            <a:r>
              <a:rPr lang="en-US" sz="600" dirty="0" err="1"/>
              <a:t>df</a:t>
            </a:r>
            <a:r>
              <a:rPr lang="en-US" sz="600" dirty="0"/>
              <a:t>):</a:t>
            </a:r>
          </a:p>
          <a:p>
            <a:r>
              <a:rPr lang="en-US" sz="600" dirty="0"/>
              <a:t>    # Compute delay averages</a:t>
            </a:r>
          </a:p>
          <a:p>
            <a:r>
              <a:rPr lang="en-US" sz="600" dirty="0"/>
              <a:t>    </a:t>
            </a:r>
            <a:r>
              <a:rPr lang="en-US" sz="600" dirty="0" err="1"/>
              <a:t>avg_car</a:t>
            </a:r>
            <a:r>
              <a:rPr lang="en-US" sz="600" dirty="0"/>
              <a:t> = </a:t>
            </a:r>
            <a:r>
              <a:rPr lang="en-US" sz="600" dirty="0" err="1"/>
              <a:t>df.groupby</a:t>
            </a:r>
            <a:r>
              <a:rPr lang="en-US" sz="600" dirty="0"/>
              <a:t>(['Month','</a:t>
            </a:r>
            <a:r>
              <a:rPr lang="en-US" sz="600" dirty="0" err="1"/>
              <a:t>Reporting_Airline</a:t>
            </a:r>
            <a:r>
              <a:rPr lang="en-US" sz="600" dirty="0"/>
              <a:t>'])['</a:t>
            </a:r>
            <a:r>
              <a:rPr lang="en-US" sz="600" dirty="0" err="1"/>
              <a:t>CarrierDelay</a:t>
            </a:r>
            <a:r>
              <a:rPr lang="en-US" sz="600" dirty="0"/>
              <a:t>'].mean().</a:t>
            </a:r>
            <a:r>
              <a:rPr lang="en-US" sz="600" dirty="0" err="1"/>
              <a:t>reset_index</a:t>
            </a:r>
            <a:r>
              <a:rPr lang="en-US" sz="600" dirty="0"/>
              <a:t>()</a:t>
            </a:r>
          </a:p>
          <a:p>
            <a:r>
              <a:rPr lang="en-US" sz="600" dirty="0"/>
              <a:t>    </a:t>
            </a:r>
            <a:r>
              <a:rPr lang="en-US" sz="600" dirty="0" err="1"/>
              <a:t>avg_weather</a:t>
            </a:r>
            <a:r>
              <a:rPr lang="en-US" sz="600" dirty="0"/>
              <a:t> = </a:t>
            </a:r>
            <a:r>
              <a:rPr lang="en-US" sz="600" dirty="0" err="1"/>
              <a:t>df.groupby</a:t>
            </a:r>
            <a:r>
              <a:rPr lang="en-US" sz="600" dirty="0"/>
              <a:t>(['Month','</a:t>
            </a:r>
            <a:r>
              <a:rPr lang="en-US" sz="600" dirty="0" err="1"/>
              <a:t>Reporting_Airline</a:t>
            </a:r>
            <a:r>
              <a:rPr lang="en-US" sz="600" dirty="0"/>
              <a:t>'])['</a:t>
            </a:r>
            <a:r>
              <a:rPr lang="en-US" sz="600" dirty="0" err="1"/>
              <a:t>WeatherDelay</a:t>
            </a:r>
            <a:r>
              <a:rPr lang="en-US" sz="600" dirty="0"/>
              <a:t>'].mean().</a:t>
            </a:r>
            <a:r>
              <a:rPr lang="en-US" sz="600" dirty="0" err="1"/>
              <a:t>reset_index</a:t>
            </a:r>
            <a:r>
              <a:rPr lang="en-US" sz="600" dirty="0"/>
              <a:t>()</a:t>
            </a:r>
          </a:p>
          <a:p>
            <a:r>
              <a:rPr lang="en-US" sz="600" dirty="0"/>
              <a:t>    </a:t>
            </a:r>
            <a:r>
              <a:rPr lang="en-US" sz="600" dirty="0" err="1"/>
              <a:t>avg_NAS</a:t>
            </a:r>
            <a:r>
              <a:rPr lang="en-US" sz="600" dirty="0"/>
              <a:t> = </a:t>
            </a:r>
            <a:r>
              <a:rPr lang="en-US" sz="600" dirty="0" err="1"/>
              <a:t>df.groupby</a:t>
            </a:r>
            <a:r>
              <a:rPr lang="en-US" sz="600" dirty="0"/>
              <a:t>(['Month','</a:t>
            </a:r>
            <a:r>
              <a:rPr lang="en-US" sz="600" dirty="0" err="1"/>
              <a:t>Reporting_Airline</a:t>
            </a:r>
            <a:r>
              <a:rPr lang="en-US" sz="600" dirty="0"/>
              <a:t>'])['</a:t>
            </a:r>
            <a:r>
              <a:rPr lang="en-US" sz="600" dirty="0" err="1"/>
              <a:t>NASDelay</a:t>
            </a:r>
            <a:r>
              <a:rPr lang="en-US" sz="600" dirty="0"/>
              <a:t>'].mean().</a:t>
            </a:r>
            <a:r>
              <a:rPr lang="en-US" sz="600" dirty="0" err="1"/>
              <a:t>reset_index</a:t>
            </a:r>
            <a:r>
              <a:rPr lang="en-US" sz="600" dirty="0"/>
              <a:t>()</a:t>
            </a:r>
          </a:p>
          <a:p>
            <a:r>
              <a:rPr lang="en-US" sz="600" dirty="0"/>
              <a:t>    </a:t>
            </a:r>
            <a:r>
              <a:rPr lang="en-US" sz="600" dirty="0" err="1"/>
              <a:t>avg_sec</a:t>
            </a:r>
            <a:r>
              <a:rPr lang="en-US" sz="600" dirty="0"/>
              <a:t> = </a:t>
            </a:r>
            <a:r>
              <a:rPr lang="en-US" sz="600" dirty="0" err="1"/>
              <a:t>df.groupby</a:t>
            </a:r>
            <a:r>
              <a:rPr lang="en-US" sz="600" dirty="0"/>
              <a:t>(['Month','</a:t>
            </a:r>
            <a:r>
              <a:rPr lang="en-US" sz="600" dirty="0" err="1"/>
              <a:t>Reporting_Airline</a:t>
            </a:r>
            <a:r>
              <a:rPr lang="en-US" sz="600" dirty="0"/>
              <a:t>'])['</a:t>
            </a:r>
            <a:r>
              <a:rPr lang="en-US" sz="600" dirty="0" err="1"/>
              <a:t>SecurityDelay</a:t>
            </a:r>
            <a:r>
              <a:rPr lang="en-US" sz="600" dirty="0"/>
              <a:t>'].mean().</a:t>
            </a:r>
            <a:r>
              <a:rPr lang="en-US" sz="600" dirty="0" err="1"/>
              <a:t>reset_index</a:t>
            </a:r>
            <a:r>
              <a:rPr lang="en-US" sz="600" dirty="0"/>
              <a:t>()</a:t>
            </a:r>
          </a:p>
          <a:p>
            <a:r>
              <a:rPr lang="en-US" sz="600" dirty="0"/>
              <a:t>    </a:t>
            </a:r>
            <a:r>
              <a:rPr lang="en-US" sz="600" dirty="0" err="1"/>
              <a:t>avg_late</a:t>
            </a:r>
            <a:r>
              <a:rPr lang="en-US" sz="600" dirty="0"/>
              <a:t> = </a:t>
            </a:r>
            <a:r>
              <a:rPr lang="en-US" sz="600" dirty="0" err="1"/>
              <a:t>df.groupby</a:t>
            </a:r>
            <a:r>
              <a:rPr lang="en-US" sz="600" dirty="0"/>
              <a:t>(['Month','</a:t>
            </a:r>
            <a:r>
              <a:rPr lang="en-US" sz="600" dirty="0" err="1"/>
              <a:t>Reporting_Airline</a:t>
            </a:r>
            <a:r>
              <a:rPr lang="en-US" sz="600" dirty="0"/>
              <a:t>'])['</a:t>
            </a:r>
            <a:r>
              <a:rPr lang="en-US" sz="600" dirty="0" err="1"/>
              <a:t>LateAircraftDelay</a:t>
            </a:r>
            <a:r>
              <a:rPr lang="en-US" sz="600" dirty="0"/>
              <a:t>'].mean().</a:t>
            </a:r>
            <a:r>
              <a:rPr lang="en-US" sz="600" dirty="0" err="1"/>
              <a:t>reset_index</a:t>
            </a:r>
            <a:r>
              <a:rPr lang="en-US" sz="600" dirty="0"/>
              <a:t>()</a:t>
            </a:r>
          </a:p>
          <a:p>
            <a:r>
              <a:rPr lang="en-US" sz="600" dirty="0"/>
              <a:t>    return </a:t>
            </a:r>
            <a:r>
              <a:rPr lang="en-US" sz="600" dirty="0" err="1"/>
              <a:t>avg_car</a:t>
            </a:r>
            <a:r>
              <a:rPr lang="en-US" sz="600" dirty="0"/>
              <a:t>, </a:t>
            </a:r>
            <a:r>
              <a:rPr lang="en-US" sz="600" dirty="0" err="1"/>
              <a:t>avg_weather</a:t>
            </a:r>
            <a:r>
              <a:rPr lang="en-US" sz="600" dirty="0"/>
              <a:t>, </a:t>
            </a:r>
            <a:r>
              <a:rPr lang="en-US" sz="600" dirty="0" err="1"/>
              <a:t>avg_NAS</a:t>
            </a:r>
            <a:r>
              <a:rPr lang="en-US" sz="600" dirty="0"/>
              <a:t>, </a:t>
            </a:r>
            <a:r>
              <a:rPr lang="en-US" sz="600" dirty="0" err="1"/>
              <a:t>avg_sec</a:t>
            </a:r>
            <a:r>
              <a:rPr lang="en-US" sz="600" dirty="0"/>
              <a:t>, </a:t>
            </a:r>
            <a:r>
              <a:rPr lang="en-US" sz="600" dirty="0" err="1"/>
              <a:t>avg_late</a:t>
            </a:r>
            <a:endParaRPr lang="en-US" sz="600" dirty="0"/>
          </a:p>
          <a:p>
            <a:endParaRPr lang="en-US" sz="600" dirty="0"/>
          </a:p>
          <a:p>
            <a:endParaRPr lang="en-US" sz="600" dirty="0"/>
          </a:p>
          <a:p>
            <a:r>
              <a:rPr lang="en-US" sz="600" dirty="0"/>
              <a:t># Application layout</a:t>
            </a:r>
          </a:p>
          <a:p>
            <a:r>
              <a:rPr lang="en-US" sz="600" dirty="0" err="1"/>
              <a:t>app.layout</a:t>
            </a:r>
            <a:r>
              <a:rPr lang="en-US" sz="600" dirty="0"/>
              <a:t> = </a:t>
            </a:r>
            <a:r>
              <a:rPr lang="en-US" sz="600" dirty="0" err="1"/>
              <a:t>html.Div</a:t>
            </a:r>
            <a:r>
              <a:rPr lang="en-US" sz="600" dirty="0"/>
              <a:t>(children=[ </a:t>
            </a:r>
          </a:p>
          <a:p>
            <a:r>
              <a:rPr lang="en-US" sz="600" dirty="0"/>
              <a:t>                                # TASK1: Add title to the dashboard</a:t>
            </a:r>
          </a:p>
          <a:p>
            <a:r>
              <a:rPr lang="en-US" sz="600" dirty="0"/>
              <a:t>                                # Enter your code below. Make sure you have correct formatting.</a:t>
            </a:r>
          </a:p>
          <a:p>
            <a:r>
              <a:rPr lang="en-US" sz="600" dirty="0"/>
              <a:t>                                html.H1('US Domestic Airline Flights Performance',</a:t>
            </a:r>
          </a:p>
          <a:p>
            <a:r>
              <a:rPr lang="en-US" sz="600" dirty="0"/>
              <a:t>                                style={'</a:t>
            </a:r>
            <a:r>
              <a:rPr lang="en-US" sz="600" dirty="0" err="1"/>
              <a:t>textAlign</a:t>
            </a:r>
            <a:r>
              <a:rPr lang="en-US" sz="600" dirty="0"/>
              <a:t>': 'center', 'color': '#503D36', 'font-size': 24}),</a:t>
            </a:r>
          </a:p>
          <a:p>
            <a:r>
              <a:rPr lang="en-US" sz="600" dirty="0"/>
              <a:t>                                # REVIEW2: Dropdown creation</a:t>
            </a:r>
          </a:p>
          <a:p>
            <a:r>
              <a:rPr lang="en-US" sz="600" dirty="0"/>
              <a:t>                                # Create an outer division </a:t>
            </a:r>
          </a:p>
          <a:p>
            <a:r>
              <a:rPr lang="en-US" sz="600" dirty="0"/>
              <a:t>                                </a:t>
            </a:r>
            <a:r>
              <a:rPr lang="en-US" sz="600" dirty="0" err="1"/>
              <a:t>html.Div</a:t>
            </a:r>
            <a:r>
              <a:rPr lang="en-US" sz="600" dirty="0"/>
              <a:t>([</a:t>
            </a:r>
          </a:p>
          <a:p>
            <a:r>
              <a:rPr lang="en-US" sz="600" dirty="0"/>
              <a:t>                                    # Add an division</a:t>
            </a:r>
          </a:p>
          <a:p>
            <a:r>
              <a:rPr lang="en-US" sz="600" dirty="0"/>
              <a:t>                                    </a:t>
            </a:r>
            <a:r>
              <a:rPr lang="en-US" sz="600" dirty="0" err="1"/>
              <a:t>html.Div</a:t>
            </a:r>
            <a:r>
              <a:rPr lang="en-US" sz="600" dirty="0"/>
              <a:t>([</a:t>
            </a:r>
          </a:p>
          <a:p>
            <a:r>
              <a:rPr lang="en-US" sz="600" dirty="0"/>
              <a:t>                                        # Create an division for adding dropdown helper text for report type</a:t>
            </a:r>
          </a:p>
          <a:p>
            <a:r>
              <a:rPr lang="en-US" sz="600" dirty="0"/>
              <a:t>                                        </a:t>
            </a:r>
            <a:r>
              <a:rPr lang="en-US" sz="600" dirty="0" err="1"/>
              <a:t>html.Div</a:t>
            </a:r>
            <a:r>
              <a:rPr lang="en-US" sz="600" dirty="0"/>
              <a:t>(</a:t>
            </a:r>
          </a:p>
          <a:p>
            <a:r>
              <a:rPr lang="en-US" sz="600" dirty="0"/>
              <a:t>                                            [</a:t>
            </a:r>
          </a:p>
          <a:p>
            <a:r>
              <a:rPr lang="en-US" sz="600" dirty="0"/>
              <a:t>                                            html.H2('Report Type:', style={'margin-right': '2em'}),</a:t>
            </a:r>
          </a:p>
          <a:p>
            <a:r>
              <a:rPr lang="en-US" sz="600" dirty="0"/>
              <a:t>                                            ]</a:t>
            </a:r>
          </a:p>
          <a:p>
            <a:r>
              <a:rPr lang="en-US" sz="600" dirty="0"/>
              <a:t>                                        ),</a:t>
            </a:r>
          </a:p>
          <a:p>
            <a:r>
              <a:rPr lang="en-US" sz="600" dirty="0"/>
              <a:t>                                        # TASK2: Add a dropdown</a:t>
            </a:r>
          </a:p>
          <a:p>
            <a:r>
              <a:rPr lang="en-US" sz="600" dirty="0"/>
              <a:t>                                        # Enter your code below. Make sure you have correct formatting.</a:t>
            </a:r>
          </a:p>
          <a:p>
            <a:r>
              <a:rPr lang="en-US" sz="600" dirty="0"/>
              <a:t>                                                       </a:t>
            </a:r>
            <a:r>
              <a:rPr lang="en-US" sz="600" dirty="0" err="1"/>
              <a:t>dcc.Dropdown</a:t>
            </a:r>
            <a:r>
              <a:rPr lang="en-US" sz="600" dirty="0"/>
              <a:t>(id='input-type', </a:t>
            </a:r>
          </a:p>
          <a:p>
            <a:r>
              <a:rPr lang="en-US" sz="600" dirty="0"/>
              <a:t>                   options=[</a:t>
            </a:r>
          </a:p>
          <a:p>
            <a:r>
              <a:rPr lang="en-US" sz="600" dirty="0"/>
              <a:t>                           {'label': 'Yearly Airline Performance Report', 'value': 'OPT1'},</a:t>
            </a:r>
          </a:p>
          <a:p>
            <a:r>
              <a:rPr lang="en-US" sz="600" dirty="0"/>
              <a:t>                           {'label': 'Yearly Airline Delay Report', 'value': 'OPT2'}</a:t>
            </a:r>
          </a:p>
          <a:p>
            <a:r>
              <a:rPr lang="en-US" sz="600" dirty="0"/>
              <a:t>                           ],</a:t>
            </a:r>
          </a:p>
          <a:p>
            <a:r>
              <a:rPr lang="en-US" sz="600" dirty="0"/>
              <a:t>                  placeholder='Select a report type',</a:t>
            </a:r>
          </a:p>
          <a:p>
            <a:r>
              <a:rPr lang="en-US" sz="600" dirty="0"/>
              <a:t>                  style={'</a:t>
            </a:r>
            <a:r>
              <a:rPr lang="en-US" sz="600" dirty="0" err="1"/>
              <a:t>minWidth</a:t>
            </a:r>
            <a:r>
              <a:rPr lang="en-US" sz="600" dirty="0"/>
              <a:t>': '80%', 'padding': '3px', 'font-size': 20, '</a:t>
            </a:r>
            <a:r>
              <a:rPr lang="en-US" sz="600" dirty="0" err="1"/>
              <a:t>textAlign</a:t>
            </a:r>
            <a:r>
              <a:rPr lang="en-US" sz="600" dirty="0"/>
              <a:t>': 'center'})</a:t>
            </a:r>
          </a:p>
          <a:p>
            <a:r>
              <a:rPr lang="en-US" sz="600" dirty="0"/>
              <a:t>                                    # Place them next to each other using the division style</a:t>
            </a:r>
          </a:p>
          <a:p>
            <a:r>
              <a:rPr lang="en-US" sz="600" dirty="0"/>
              <a:t>                                    ], style={'</a:t>
            </a:r>
            <a:r>
              <a:rPr lang="en-US" sz="600" dirty="0" err="1"/>
              <a:t>display':'flex</a:t>
            </a:r>
            <a:r>
              <a:rPr lang="en-US" sz="600" dirty="0"/>
              <a:t>'}),</a:t>
            </a:r>
          </a:p>
          <a:p>
            <a:r>
              <a:rPr lang="en-US" sz="600" dirty="0"/>
              <a:t>                                    </a:t>
            </a:r>
          </a:p>
          <a:p>
            <a:r>
              <a:rPr lang="en-US" sz="600" dirty="0"/>
              <a:t>                                   # Add next division </a:t>
            </a:r>
          </a:p>
          <a:p>
            <a:r>
              <a:rPr lang="en-US" sz="600" dirty="0"/>
              <a:t>                                   </a:t>
            </a:r>
            <a:r>
              <a:rPr lang="en-US" sz="600" dirty="0" err="1"/>
              <a:t>html.Div</a:t>
            </a:r>
            <a:r>
              <a:rPr lang="en-US" sz="600" dirty="0"/>
              <a:t>([</a:t>
            </a:r>
          </a:p>
          <a:p>
            <a:r>
              <a:rPr lang="en-US" sz="600" dirty="0"/>
              <a:t>                                       # Create an division for adding dropdown helper text for choosing year</a:t>
            </a:r>
          </a:p>
          <a:p>
            <a:r>
              <a:rPr lang="en-US" sz="600" dirty="0"/>
              <a:t>                                        </a:t>
            </a:r>
            <a:r>
              <a:rPr lang="en-US" sz="600" dirty="0" err="1"/>
              <a:t>html.Div</a:t>
            </a:r>
            <a:r>
              <a:rPr lang="en-US" sz="600" dirty="0"/>
              <a:t>(</a:t>
            </a:r>
          </a:p>
          <a:p>
            <a:r>
              <a:rPr lang="en-US" sz="600" dirty="0"/>
              <a:t>                                            [</a:t>
            </a:r>
          </a:p>
          <a:p>
            <a:r>
              <a:rPr lang="en-US" sz="600" dirty="0"/>
              <a:t>                                            html.H2('Choose Year:', style={'margin-right': '2em'})</a:t>
            </a:r>
          </a:p>
          <a:p>
            <a:r>
              <a:rPr lang="en-US" sz="600" dirty="0"/>
              <a:t>                                            ]</a:t>
            </a:r>
          </a:p>
          <a:p>
            <a:r>
              <a:rPr lang="en-US" sz="600" dirty="0"/>
              <a:t>                                        ),</a:t>
            </a:r>
          </a:p>
          <a:p>
            <a:r>
              <a:rPr lang="en-US" sz="600" dirty="0"/>
              <a:t>                                        </a:t>
            </a:r>
            <a:r>
              <a:rPr lang="en-US" sz="600" dirty="0" err="1"/>
              <a:t>dcc.Dropdown</a:t>
            </a:r>
            <a:r>
              <a:rPr lang="en-US" sz="600" dirty="0"/>
              <a:t>(id='input-year', </a:t>
            </a:r>
          </a:p>
          <a:p>
            <a:r>
              <a:rPr lang="en-US" sz="600" dirty="0"/>
              <a:t>                                                     # Update dropdown values using list </a:t>
            </a:r>
            <a:r>
              <a:rPr lang="en-US" sz="600" dirty="0" err="1"/>
              <a:t>comphrehension</a:t>
            </a:r>
            <a:endParaRPr lang="en-US" sz="600" dirty="0"/>
          </a:p>
          <a:p>
            <a:r>
              <a:rPr lang="en-US" sz="600" dirty="0"/>
              <a:t>                                                     options=[{'label': </a:t>
            </a:r>
            <a:r>
              <a:rPr lang="en-US" sz="600" dirty="0" err="1"/>
              <a:t>i</a:t>
            </a:r>
            <a:r>
              <a:rPr lang="en-US" sz="600" dirty="0"/>
              <a:t>, 'value': </a:t>
            </a:r>
            <a:r>
              <a:rPr lang="en-US" sz="600" dirty="0" err="1"/>
              <a:t>i</a:t>
            </a:r>
            <a:r>
              <a:rPr lang="en-US" sz="600" dirty="0"/>
              <a:t>} for </a:t>
            </a:r>
            <a:r>
              <a:rPr lang="en-US" sz="600" dirty="0" err="1"/>
              <a:t>i</a:t>
            </a:r>
            <a:r>
              <a:rPr lang="en-US" sz="600" dirty="0"/>
              <a:t> in </a:t>
            </a:r>
            <a:r>
              <a:rPr lang="en-US" sz="600" dirty="0" err="1"/>
              <a:t>year_list</a:t>
            </a:r>
            <a:r>
              <a:rPr lang="en-US" sz="600" dirty="0"/>
              <a:t>],</a:t>
            </a:r>
          </a:p>
          <a:p>
            <a:r>
              <a:rPr lang="en-US" sz="600" dirty="0"/>
              <a:t>                                                     placeholder="Select a year",</a:t>
            </a:r>
          </a:p>
          <a:p>
            <a:r>
              <a:rPr lang="en-US" sz="600" dirty="0"/>
              <a:t>                                                     style={'width':'80%', 'padding':'3px', 'font-size': '20px', 'text-align-last' : 'center'}),</a:t>
            </a:r>
          </a:p>
          <a:p>
            <a:r>
              <a:rPr lang="en-US" sz="600" dirty="0"/>
              <a:t>                                            # Place them next to each other using the division style</a:t>
            </a:r>
          </a:p>
          <a:p>
            <a:r>
              <a:rPr lang="en-US" sz="600" dirty="0"/>
              <a:t>                                            ], style={'display': 'flex'}),  </a:t>
            </a:r>
          </a:p>
          <a:p>
            <a:r>
              <a:rPr lang="en-US" sz="600" dirty="0"/>
              <a:t>                                          ]),</a:t>
            </a:r>
          </a:p>
          <a:p>
            <a:r>
              <a:rPr lang="en-US" sz="600" dirty="0"/>
              <a:t>                                </a:t>
            </a:r>
          </a:p>
          <a:p>
            <a:r>
              <a:rPr lang="en-US" sz="600" dirty="0"/>
              <a:t>                                # Add Computed graphs</a:t>
            </a:r>
          </a:p>
          <a:p>
            <a:r>
              <a:rPr lang="en-US" sz="600" dirty="0"/>
              <a:t>                                # REVIEW3: Observe how we add an empty division and providing an id that will be updated during callback</a:t>
            </a:r>
          </a:p>
          <a:p>
            <a:r>
              <a:rPr lang="en-US" sz="600" dirty="0"/>
              <a:t>                                </a:t>
            </a:r>
            <a:r>
              <a:rPr lang="en-US" sz="600" dirty="0" err="1"/>
              <a:t>html.Div</a:t>
            </a:r>
            <a:r>
              <a:rPr lang="en-US" sz="600" dirty="0"/>
              <a:t>([ ], id='plot1'),</a:t>
            </a:r>
          </a:p>
          <a:p>
            <a:r>
              <a:rPr lang="en-US" sz="600" dirty="0"/>
              <a:t>    </a:t>
            </a:r>
          </a:p>
          <a:p>
            <a:r>
              <a:rPr lang="en-US" sz="600" dirty="0"/>
              <a:t>                                </a:t>
            </a:r>
            <a:r>
              <a:rPr lang="en-US" sz="600" dirty="0" err="1"/>
              <a:t>html.Div</a:t>
            </a:r>
            <a:r>
              <a:rPr lang="en-US" sz="600" dirty="0"/>
              <a:t>([</a:t>
            </a:r>
          </a:p>
          <a:p>
            <a:r>
              <a:rPr lang="en-US" sz="600" dirty="0"/>
              <a:t>                                        </a:t>
            </a:r>
            <a:r>
              <a:rPr lang="en-US" sz="600" dirty="0" err="1"/>
              <a:t>html.Div</a:t>
            </a:r>
            <a:r>
              <a:rPr lang="en-US" sz="600" dirty="0"/>
              <a:t>([ ], id='plot2'),</a:t>
            </a:r>
          </a:p>
          <a:p>
            <a:r>
              <a:rPr lang="en-US" sz="600" dirty="0"/>
              <a:t>                                        </a:t>
            </a:r>
            <a:r>
              <a:rPr lang="en-US" sz="600" dirty="0" err="1"/>
              <a:t>html.Div</a:t>
            </a:r>
            <a:r>
              <a:rPr lang="en-US" sz="600" dirty="0"/>
              <a:t>([ ], id='plot3')</a:t>
            </a:r>
          </a:p>
          <a:p>
            <a:r>
              <a:rPr lang="en-US" sz="600" dirty="0"/>
              <a:t>                                ], style={'display': 'flex'}),</a:t>
            </a:r>
          </a:p>
          <a:p>
            <a:r>
              <a:rPr lang="en-US" sz="600" dirty="0"/>
              <a:t>                                </a:t>
            </a:r>
          </a:p>
          <a:p>
            <a:r>
              <a:rPr lang="en-US" sz="600" dirty="0"/>
              <a:t>                                # TASK3: Add a division with two empty divisions inside. See above </a:t>
            </a:r>
            <a:r>
              <a:rPr lang="en-US" sz="600" dirty="0" err="1"/>
              <a:t>disvision</a:t>
            </a:r>
            <a:r>
              <a:rPr lang="en-US" sz="600" dirty="0"/>
              <a:t> for example.</a:t>
            </a:r>
          </a:p>
          <a:p>
            <a:r>
              <a:rPr lang="en-US" sz="600" dirty="0"/>
              <a:t>                                # Enter your code below. Make sure you have correct formatting.</a:t>
            </a:r>
          </a:p>
          <a:p>
            <a:r>
              <a:rPr lang="en-US" sz="600" dirty="0"/>
              <a:t>                                 </a:t>
            </a:r>
            <a:r>
              <a:rPr lang="en-US" sz="600" dirty="0" err="1"/>
              <a:t>html.Div</a:t>
            </a:r>
            <a:r>
              <a:rPr lang="en-US" sz="600" dirty="0"/>
              <a:t>([</a:t>
            </a:r>
          </a:p>
          <a:p>
            <a:r>
              <a:rPr lang="en-US" sz="600" dirty="0"/>
              <a:t>                                        </a:t>
            </a:r>
            <a:r>
              <a:rPr lang="en-US" sz="600" dirty="0" err="1"/>
              <a:t>html.Div</a:t>
            </a:r>
            <a:r>
              <a:rPr lang="en-US" sz="600" dirty="0"/>
              <a:t>([ ], id='plot4'),</a:t>
            </a:r>
          </a:p>
          <a:p>
            <a:r>
              <a:rPr lang="en-US" sz="600" dirty="0"/>
              <a:t>                                        </a:t>
            </a:r>
            <a:r>
              <a:rPr lang="en-US" sz="600" dirty="0" err="1"/>
              <a:t>html.Div</a:t>
            </a:r>
            <a:r>
              <a:rPr lang="en-US" sz="600" dirty="0"/>
              <a:t>([ ], id='plot5')</a:t>
            </a:r>
          </a:p>
          <a:p>
            <a:r>
              <a:rPr lang="en-US" sz="600" dirty="0"/>
              <a:t>                                ], style={'display': 'flex'}),</a:t>
            </a:r>
          </a:p>
          <a:p>
            <a:r>
              <a:rPr lang="en-US" sz="600" dirty="0"/>
              <a:t>                                ])</a:t>
            </a:r>
          </a:p>
          <a:p>
            <a:endParaRPr lang="en-US" sz="600" dirty="0"/>
          </a:p>
          <a:p>
            <a:r>
              <a:rPr lang="en-US" sz="600" dirty="0"/>
              <a:t># Callback function definition</a:t>
            </a:r>
          </a:p>
          <a:p>
            <a:endParaRPr lang="en-US" sz="600" dirty="0"/>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collection by </a:t>
            </a:r>
            <a:r>
              <a:rPr lang="en-US" sz="7600" dirty="0" err="1">
                <a:solidFill>
                  <a:schemeClr val="bg2">
                    <a:lumMod val="50000"/>
                  </a:schemeClr>
                </a:solidFill>
                <a:latin typeface="Abadi"/>
              </a:rPr>
              <a:t>webscaping</a:t>
            </a:r>
            <a:r>
              <a:rPr lang="en-US" sz="7600" dirty="0">
                <a:solidFill>
                  <a:schemeClr val="bg2">
                    <a:lumMod val="50000"/>
                  </a:schemeClr>
                </a:solidFill>
                <a:latin typeface="Abadi"/>
              </a:rPr>
              <a:t> spacexdata.com using an API call.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Data was standardized by dealing with missing values in the data set and by making sure that values were in the correct data type.</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By using different methods of classification and by measuring their individual </a:t>
            </a:r>
            <a:r>
              <a:rPr lang="en-US" sz="7600" dirty="0" err="1">
                <a:solidFill>
                  <a:schemeClr val="bg2">
                    <a:lumMod val="50000"/>
                  </a:schemeClr>
                </a:solidFill>
                <a:latin typeface="Abadi"/>
              </a:rPr>
              <a:t>effectivness</a:t>
            </a:r>
            <a:r>
              <a:rPr lang="en-US" sz="7600" dirty="0">
                <a:solidFill>
                  <a:schemeClr val="bg2">
                    <a:lumMod val="50000"/>
                  </a:schemeClr>
                </a:solidFill>
                <a:latin typeface="Abadi"/>
              </a:rPr>
              <a:t> we can find the best classification model to use for our data model.</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5131766"/>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sets were collected from the spacexdata.com site using an API call to the site to web scrape the site and load in the data. This was split into grabbing the rockets, launchpads, payloads, and cores.</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2" name="Rounded Rectangle 1"/>
          <p:cNvSpPr/>
          <p:nvPr/>
        </p:nvSpPr>
        <p:spPr>
          <a:xfrm>
            <a:off x="1113181" y="3657600"/>
            <a:ext cx="1272209"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SpaceX Rockets</a:t>
            </a:r>
          </a:p>
        </p:txBody>
      </p:sp>
      <p:sp>
        <p:nvSpPr>
          <p:cNvPr id="7" name="Rounded Rectangle 6"/>
          <p:cNvSpPr/>
          <p:nvPr/>
        </p:nvSpPr>
        <p:spPr>
          <a:xfrm>
            <a:off x="3293164" y="3657600"/>
            <a:ext cx="1427923"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SpaceX Launchpads</a:t>
            </a:r>
          </a:p>
        </p:txBody>
      </p:sp>
      <p:sp>
        <p:nvSpPr>
          <p:cNvPr id="8" name="Rounded Rectangle 7"/>
          <p:cNvSpPr/>
          <p:nvPr/>
        </p:nvSpPr>
        <p:spPr>
          <a:xfrm>
            <a:off x="5391706" y="3657600"/>
            <a:ext cx="1272209"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SpaceX Payloads</a:t>
            </a:r>
          </a:p>
        </p:txBody>
      </p:sp>
      <p:sp>
        <p:nvSpPr>
          <p:cNvPr id="9" name="Rounded Rectangle 8"/>
          <p:cNvSpPr/>
          <p:nvPr/>
        </p:nvSpPr>
        <p:spPr>
          <a:xfrm>
            <a:off x="7586868" y="3657600"/>
            <a:ext cx="1272209"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SpaceX Cores</a:t>
            </a:r>
          </a:p>
        </p:txBody>
      </p:sp>
      <p:sp>
        <p:nvSpPr>
          <p:cNvPr id="3" name="Down Arrow 2"/>
          <p:cNvSpPr/>
          <p:nvPr/>
        </p:nvSpPr>
        <p:spPr>
          <a:xfrm>
            <a:off x="1506969" y="4651513"/>
            <a:ext cx="484632" cy="65841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API</a:t>
            </a:r>
            <a:endParaRPr lang="en-US" sz="1400" dirty="0"/>
          </a:p>
        </p:txBody>
      </p:sp>
      <p:sp>
        <p:nvSpPr>
          <p:cNvPr id="10" name="Down Arrow 9"/>
          <p:cNvSpPr/>
          <p:nvPr/>
        </p:nvSpPr>
        <p:spPr>
          <a:xfrm>
            <a:off x="3764809" y="4651513"/>
            <a:ext cx="484632" cy="65841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API</a:t>
            </a:r>
          </a:p>
        </p:txBody>
      </p:sp>
      <p:sp>
        <p:nvSpPr>
          <p:cNvPr id="11" name="Down Arrow 10"/>
          <p:cNvSpPr/>
          <p:nvPr/>
        </p:nvSpPr>
        <p:spPr>
          <a:xfrm>
            <a:off x="5780333" y="4651512"/>
            <a:ext cx="484632" cy="65841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API</a:t>
            </a:r>
          </a:p>
        </p:txBody>
      </p:sp>
      <p:sp>
        <p:nvSpPr>
          <p:cNvPr id="13" name="Down Arrow 12"/>
          <p:cNvSpPr/>
          <p:nvPr/>
        </p:nvSpPr>
        <p:spPr>
          <a:xfrm>
            <a:off x="7985432" y="4651513"/>
            <a:ext cx="484632" cy="65841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API</a:t>
            </a:r>
          </a:p>
        </p:txBody>
      </p:sp>
      <p:cxnSp>
        <p:nvCxnSpPr>
          <p:cNvPr id="14" name="Straight Connector 13"/>
          <p:cNvCxnSpPr/>
          <p:nvPr/>
        </p:nvCxnSpPr>
        <p:spPr>
          <a:xfrm>
            <a:off x="1304327" y="5309926"/>
            <a:ext cx="7406640" cy="0"/>
          </a:xfrm>
          <a:prstGeom prst="line">
            <a:avLst/>
          </a:prstGeom>
        </p:spPr>
        <p:style>
          <a:lnRef idx="3">
            <a:schemeClr val="accent1"/>
          </a:lnRef>
          <a:fillRef idx="0">
            <a:schemeClr val="accent1"/>
          </a:fillRef>
          <a:effectRef idx="2">
            <a:schemeClr val="accent1"/>
          </a:effectRef>
          <a:fontRef idx="minor">
            <a:schemeClr val="tx1"/>
          </a:fontRef>
        </p:style>
      </p:cxnSp>
      <p:sp>
        <p:nvSpPr>
          <p:cNvPr id="16" name="Rounded Rectangle 15"/>
          <p:cNvSpPr/>
          <p:nvPr/>
        </p:nvSpPr>
        <p:spPr>
          <a:xfrm>
            <a:off x="4293685" y="5864087"/>
            <a:ext cx="1427923"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Model Raw Data</a:t>
            </a:r>
          </a:p>
        </p:txBody>
      </p:sp>
      <p:sp>
        <p:nvSpPr>
          <p:cNvPr id="17" name="Down Arrow 16"/>
          <p:cNvSpPr/>
          <p:nvPr/>
        </p:nvSpPr>
        <p:spPr>
          <a:xfrm>
            <a:off x="4327658" y="5309925"/>
            <a:ext cx="1393950" cy="658413"/>
          </a:xfrm>
          <a:prstGeom prst="downArrow">
            <a:avLst>
              <a:gd name="adj1" fmla="val 50000"/>
              <a:gd name="adj2" fmla="val 5603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Compile &amp; Load</a:t>
            </a:r>
          </a:p>
        </p:txBody>
      </p:sp>
      <p:sp>
        <p:nvSpPr>
          <p:cNvPr id="18" name="Right Arrow 17"/>
          <p:cNvSpPr/>
          <p:nvPr/>
        </p:nvSpPr>
        <p:spPr>
          <a:xfrm>
            <a:off x="5852566" y="5734878"/>
            <a:ext cx="2205099" cy="104360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Filter, Wrangle, and Clean Data</a:t>
            </a:r>
          </a:p>
        </p:txBody>
      </p:sp>
      <p:sp>
        <p:nvSpPr>
          <p:cNvPr id="19" name="Rounded Rectangle 18"/>
          <p:cNvSpPr/>
          <p:nvPr/>
        </p:nvSpPr>
        <p:spPr>
          <a:xfrm>
            <a:off x="8145115" y="5795163"/>
            <a:ext cx="1427923"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Model Data</a:t>
            </a: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SpaceX API calls notebook </a:t>
            </a:r>
            <a:r>
              <a:rPr lang="en-US" sz="2200" dirty="0">
                <a:solidFill>
                  <a:srgbClr val="1C7DDB"/>
                </a:solidFill>
                <a:latin typeface="Abadi" panose="020B0604020104020204" pitchFamily="34" charset="0"/>
              </a:rPr>
              <a:t>(must include completed code cell and outcome cell),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09092" y="2643808"/>
            <a:ext cx="7565126" cy="2714019"/>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09092" y="2643808"/>
            <a:ext cx="7565126" cy="2714019"/>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54DA07C5-A406-4A0D-B3E6-3856C94AC7F3}">
  <ds:schemaRefs>
    <ds:schemaRef ds:uri="http://purl.org/dc/dcmitype/"/>
    <ds:schemaRef ds:uri="http://schemas.microsoft.com/office/infopath/2007/PartnerControls"/>
    <ds:schemaRef ds:uri="155be751-a274-42e8-93fb-f39d3b9bccc8"/>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f80a141d-92ca-4d3d-9308-f7e7b1d44ce8"/>
    <ds:schemaRef ds:uri="http://www.w3.org/XML/1998/namespace"/>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595</TotalTime>
  <Words>3175</Words>
  <Application>Microsoft Office PowerPoint</Application>
  <PresentationFormat>Widescreen</PresentationFormat>
  <Paragraphs>356</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Richard Ollio</cp:lastModifiedBy>
  <cp:revision>215</cp:revision>
  <dcterms:created xsi:type="dcterms:W3CDTF">2021-04-29T18:58:34Z</dcterms:created>
  <dcterms:modified xsi:type="dcterms:W3CDTF">2022-05-16T23:59:05Z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